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56"/>
  </p:notesMasterIdLst>
  <p:handoutMasterIdLst>
    <p:handoutMasterId r:id="rId57"/>
  </p:handoutMasterIdLst>
  <p:sldIdLst>
    <p:sldId id="256" r:id="rId2"/>
    <p:sldId id="436" r:id="rId3"/>
    <p:sldId id="364" r:id="rId4"/>
    <p:sldId id="506" r:id="rId5"/>
    <p:sldId id="501" r:id="rId6"/>
    <p:sldId id="502" r:id="rId7"/>
    <p:sldId id="330" r:id="rId8"/>
    <p:sldId id="437" r:id="rId9"/>
    <p:sldId id="284" r:id="rId10"/>
    <p:sldId id="340" r:id="rId11"/>
    <p:sldId id="438" r:id="rId12"/>
    <p:sldId id="415" r:id="rId13"/>
    <p:sldId id="287" r:id="rId14"/>
    <p:sldId id="289" r:id="rId15"/>
    <p:sldId id="395" r:id="rId16"/>
    <p:sldId id="413" r:id="rId17"/>
    <p:sldId id="367" r:id="rId18"/>
    <p:sldId id="327" r:id="rId19"/>
    <p:sldId id="412" r:id="rId20"/>
    <p:sldId id="291" r:id="rId21"/>
    <p:sldId id="419" r:id="rId22"/>
    <p:sldId id="336" r:id="rId23"/>
    <p:sldId id="292" r:id="rId24"/>
    <p:sldId id="295" r:id="rId25"/>
    <p:sldId id="400" r:id="rId26"/>
    <p:sldId id="398" r:id="rId27"/>
    <p:sldId id="439" r:id="rId28"/>
    <p:sldId id="422" r:id="rId29"/>
    <p:sldId id="401" r:id="rId30"/>
    <p:sldId id="402" r:id="rId31"/>
    <p:sldId id="403" r:id="rId32"/>
    <p:sldId id="443" r:id="rId33"/>
    <p:sldId id="444" r:id="rId34"/>
    <p:sldId id="445" r:id="rId35"/>
    <p:sldId id="446" r:id="rId36"/>
    <p:sldId id="447" r:id="rId37"/>
    <p:sldId id="449" r:id="rId38"/>
    <p:sldId id="465" r:id="rId39"/>
    <p:sldId id="450" r:id="rId40"/>
    <p:sldId id="451" r:id="rId41"/>
    <p:sldId id="640" r:id="rId42"/>
    <p:sldId id="452" r:id="rId43"/>
    <p:sldId id="453" r:id="rId44"/>
    <p:sldId id="454" r:id="rId45"/>
    <p:sldId id="455" r:id="rId46"/>
    <p:sldId id="457" r:id="rId47"/>
    <p:sldId id="458" r:id="rId48"/>
    <p:sldId id="459" r:id="rId49"/>
    <p:sldId id="460" r:id="rId50"/>
    <p:sldId id="461" r:id="rId51"/>
    <p:sldId id="462" r:id="rId52"/>
    <p:sldId id="463" r:id="rId53"/>
    <p:sldId id="464" r:id="rId54"/>
    <p:sldId id="315" r:id="rId55"/>
  </p:sldIdLst>
  <p:sldSz cx="9144000" cy="6858000" type="screen4x3"/>
  <p:notesSz cx="6858000" cy="9296400"/>
  <p:defaultTextStyle>
    <a:defPPr>
      <a:defRPr lang="en-US"/>
    </a:defPPr>
    <a:lvl1pPr algn="l" rtl="0" eaLnBrk="0" fontAlgn="base" hangingPunct="0">
      <a:spcBef>
        <a:spcPct val="0"/>
      </a:spcBef>
      <a:spcAft>
        <a:spcPct val="0"/>
      </a:spcAft>
      <a:defRPr sz="36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36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36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36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3600" kern="1200">
        <a:solidFill>
          <a:schemeClr val="tx1"/>
        </a:solidFill>
        <a:latin typeface="Tahoma" panose="020B0604030504040204" pitchFamily="34" charset="0"/>
        <a:ea typeface="+mn-ea"/>
        <a:cs typeface="+mn-cs"/>
      </a:defRPr>
    </a:lvl5pPr>
    <a:lvl6pPr marL="2286000" algn="l" defTabSz="914400" rtl="0" eaLnBrk="1" latinLnBrk="0" hangingPunct="1">
      <a:defRPr sz="3600" kern="1200">
        <a:solidFill>
          <a:schemeClr val="tx1"/>
        </a:solidFill>
        <a:latin typeface="Tahoma" panose="020B0604030504040204" pitchFamily="34" charset="0"/>
        <a:ea typeface="+mn-ea"/>
        <a:cs typeface="+mn-cs"/>
      </a:defRPr>
    </a:lvl6pPr>
    <a:lvl7pPr marL="2743200" algn="l" defTabSz="914400" rtl="0" eaLnBrk="1" latinLnBrk="0" hangingPunct="1">
      <a:defRPr sz="3600" kern="1200">
        <a:solidFill>
          <a:schemeClr val="tx1"/>
        </a:solidFill>
        <a:latin typeface="Tahoma" panose="020B0604030504040204" pitchFamily="34" charset="0"/>
        <a:ea typeface="+mn-ea"/>
        <a:cs typeface="+mn-cs"/>
      </a:defRPr>
    </a:lvl7pPr>
    <a:lvl8pPr marL="3200400" algn="l" defTabSz="914400" rtl="0" eaLnBrk="1" latinLnBrk="0" hangingPunct="1">
      <a:defRPr sz="3600" kern="1200">
        <a:solidFill>
          <a:schemeClr val="tx1"/>
        </a:solidFill>
        <a:latin typeface="Tahoma" panose="020B0604030504040204" pitchFamily="34" charset="0"/>
        <a:ea typeface="+mn-ea"/>
        <a:cs typeface="+mn-cs"/>
      </a:defRPr>
    </a:lvl8pPr>
    <a:lvl9pPr marL="3657600" algn="l" defTabSz="914400" rtl="0" eaLnBrk="1" latinLnBrk="0" hangingPunct="1">
      <a:defRPr sz="36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6600"/>
    <a:srgbClr val="99FF66"/>
    <a:srgbClr val="CCCC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110" d="100"/>
          <a:sy n="110" d="100"/>
        </p:scale>
        <p:origin x="156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674" name="Rectangle 2">
            <a:extLst>
              <a:ext uri="{FF2B5EF4-FFF2-40B4-BE49-F238E27FC236}">
                <a16:creationId xmlns:a16="http://schemas.microsoft.com/office/drawing/2014/main" id="{D7A20E6A-7B9B-4968-AE28-4869E001B7C9}"/>
              </a:ext>
            </a:extLst>
          </p:cNvPr>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12675" name="Rectangle 3">
            <a:extLst>
              <a:ext uri="{FF2B5EF4-FFF2-40B4-BE49-F238E27FC236}">
                <a16:creationId xmlns:a16="http://schemas.microsoft.com/office/drawing/2014/main" id="{EAEFF883-E609-4251-B5B2-81137E6B6642}"/>
              </a:ext>
            </a:extLst>
          </p:cNvPr>
          <p:cNvSpPr>
            <a:spLocks noGrp="1" noChangeArrowheads="1"/>
          </p:cNvSpPr>
          <p:nvPr>
            <p:ph type="dt" sz="quarter"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2676" name="Rectangle 4">
            <a:extLst>
              <a:ext uri="{FF2B5EF4-FFF2-40B4-BE49-F238E27FC236}">
                <a16:creationId xmlns:a16="http://schemas.microsoft.com/office/drawing/2014/main" id="{C3FE1271-D0D2-4BA9-8F22-63B30C5AA46E}"/>
              </a:ext>
            </a:extLst>
          </p:cNvPr>
          <p:cNvSpPr>
            <a:spLocks noGrp="1" noChangeArrowheads="1"/>
          </p:cNvSpPr>
          <p:nvPr>
            <p:ph type="ftr" sz="quarter" idx="2"/>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2677" name="Rectangle 5">
            <a:extLst>
              <a:ext uri="{FF2B5EF4-FFF2-40B4-BE49-F238E27FC236}">
                <a16:creationId xmlns:a16="http://schemas.microsoft.com/office/drawing/2014/main" id="{07B2C0E0-C6DD-4A48-B860-A3D0D42B52E4}"/>
              </a:ext>
            </a:extLst>
          </p:cNvPr>
          <p:cNvSpPr>
            <a:spLocks noGrp="1" noChangeArrowheads="1"/>
          </p:cNvSpPr>
          <p:nvPr>
            <p:ph type="sldNum" sz="quarter" idx="3"/>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93C6B965-2C42-4074-AE50-0B2AEFCAE8A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C0562EA-58DB-42AE-AB1D-6009CEE0CA5A}"/>
              </a:ext>
            </a:extLst>
          </p:cNvPr>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311D561C-3AA3-4E37-87F7-BE6F092E2EBC}"/>
              </a:ext>
            </a:extLst>
          </p:cNvPr>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7F661EC1-04B7-4866-A4A7-7306CF7348CF}"/>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A5A9F163-FFF6-42F7-96CA-7ED284126124}"/>
              </a:ext>
            </a:extLst>
          </p:cNvPr>
          <p:cNvSpPr>
            <a:spLocks noGrp="1" noChangeArrowheads="1"/>
          </p:cNvSpPr>
          <p:nvPr>
            <p:ph type="body" sz="quarter" idx="3"/>
          </p:nvPr>
        </p:nvSpPr>
        <p:spPr bwMode="auto">
          <a:xfrm>
            <a:off x="685800" y="4416425"/>
            <a:ext cx="5486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29A59286-7858-4247-A7A9-E3F75F95F7BC}"/>
              </a:ext>
            </a:extLst>
          </p:cNvPr>
          <p:cNvSpPr>
            <a:spLocks noGrp="1" noChangeArrowheads="1"/>
          </p:cNvSpPr>
          <p:nvPr>
            <p:ph type="ftr" sz="quarter" idx="4"/>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F6F8DD63-05B2-4A7F-BCB8-201687BB10D5}"/>
              </a:ext>
            </a:extLst>
          </p:cNvPr>
          <p:cNvSpPr>
            <a:spLocks noGrp="1" noChangeArrowheads="1"/>
          </p:cNvSpPr>
          <p:nvPr>
            <p:ph type="sldNum" sz="quarter" idx="5"/>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C94C4504-7FB2-46EF-B2CD-ED01E518AD4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227CC4F6-C56A-436E-B904-E0CD606ED87F}"/>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EF033837-91A4-41CE-82A5-6BFA79CBA280}" type="slidenum">
              <a:rPr lang="en-US" altLang="en-US" sz="1200">
                <a:latin typeface="Arial" panose="020B0604020202020204" pitchFamily="34" charset="0"/>
              </a:rPr>
              <a:pPr/>
              <a:t>1</a:t>
            </a:fld>
            <a:endParaRPr lang="en-US" altLang="en-US" sz="1200">
              <a:latin typeface="Arial" panose="020B0604020202020204" pitchFamily="34" charset="0"/>
            </a:endParaRPr>
          </a:p>
        </p:txBody>
      </p:sp>
      <p:sp>
        <p:nvSpPr>
          <p:cNvPr id="5123" name="Rectangle 2">
            <a:extLst>
              <a:ext uri="{FF2B5EF4-FFF2-40B4-BE49-F238E27FC236}">
                <a16:creationId xmlns:a16="http://schemas.microsoft.com/office/drawing/2014/main" id="{68860FB8-67C9-4CBB-8C89-2CB5D2C05A8D}"/>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5142AD7E-4B61-4B99-9892-4E5DB78D76D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81B884BB-8AD8-4A95-B042-BEA40E428D81}"/>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2AA3D2A7-8CAF-4AE2-9568-A52DF930B03F}" type="slidenum">
              <a:rPr lang="en-US" altLang="en-US" sz="1200">
                <a:latin typeface="Arial" panose="020B0604020202020204" pitchFamily="34" charset="0"/>
              </a:rPr>
              <a:pPr/>
              <a:t>10</a:t>
            </a:fld>
            <a:endParaRPr lang="en-US" altLang="en-US" sz="1200">
              <a:latin typeface="Arial" panose="020B0604020202020204" pitchFamily="34" charset="0"/>
            </a:endParaRPr>
          </a:p>
        </p:txBody>
      </p:sp>
      <p:sp>
        <p:nvSpPr>
          <p:cNvPr id="17411" name="Rectangle 2">
            <a:extLst>
              <a:ext uri="{FF2B5EF4-FFF2-40B4-BE49-F238E27FC236}">
                <a16:creationId xmlns:a16="http://schemas.microsoft.com/office/drawing/2014/main" id="{50CE30BA-F46A-4AD5-AEE2-BA5C0E14D40F}"/>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B05F91A5-7595-401F-97BF-EC0BC09B22F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7D1B3DB0-A6AC-469E-B2B6-4F367C56D126}"/>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D1E3B092-39C5-4828-B895-E4B3E8ED16F9}" type="slidenum">
              <a:rPr lang="en-US" altLang="en-US" sz="1200">
                <a:latin typeface="Arial" panose="020B0604020202020204" pitchFamily="34" charset="0"/>
              </a:rPr>
              <a:pPr/>
              <a:t>11</a:t>
            </a:fld>
            <a:endParaRPr lang="en-US" altLang="en-US" sz="1200">
              <a:latin typeface="Arial" panose="020B0604020202020204" pitchFamily="34" charset="0"/>
            </a:endParaRPr>
          </a:p>
        </p:txBody>
      </p:sp>
      <p:sp>
        <p:nvSpPr>
          <p:cNvPr id="19459" name="Rectangle 2">
            <a:extLst>
              <a:ext uri="{FF2B5EF4-FFF2-40B4-BE49-F238E27FC236}">
                <a16:creationId xmlns:a16="http://schemas.microsoft.com/office/drawing/2014/main" id="{71E82103-08C6-4DC1-9F8A-BDF91128DBC9}"/>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F015D1D-936F-4D41-973F-F8B43A9C340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6A5E7B2-ECFF-4DDC-9EC7-84D837E0818D}"/>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21E76AA6-AA94-4799-ADDC-36A4C73C28CC}" type="slidenum">
              <a:rPr lang="en-US" altLang="en-US" sz="1200">
                <a:latin typeface="Arial" panose="020B0604020202020204" pitchFamily="34" charset="0"/>
              </a:rPr>
              <a:pPr/>
              <a:t>12</a:t>
            </a:fld>
            <a:endParaRPr lang="en-US" altLang="en-US" sz="1200">
              <a:latin typeface="Arial" panose="020B0604020202020204" pitchFamily="34" charset="0"/>
            </a:endParaRPr>
          </a:p>
        </p:txBody>
      </p:sp>
      <p:sp>
        <p:nvSpPr>
          <p:cNvPr id="21507" name="Rectangle 2">
            <a:extLst>
              <a:ext uri="{FF2B5EF4-FFF2-40B4-BE49-F238E27FC236}">
                <a16:creationId xmlns:a16="http://schemas.microsoft.com/office/drawing/2014/main" id="{B17DD4C4-703E-48E0-8BB3-94864876A31F}"/>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56A7811E-8100-4691-991E-D850BE19BD4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753E0B3D-070D-4D6D-8AAC-6672C2D7E3F5}"/>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BDA809DF-BB3B-425E-8C91-681A33E27BC8}" type="slidenum">
              <a:rPr lang="en-US" altLang="en-US" sz="1200">
                <a:latin typeface="Arial" panose="020B0604020202020204" pitchFamily="34" charset="0"/>
              </a:rPr>
              <a:pPr/>
              <a:t>13</a:t>
            </a:fld>
            <a:endParaRPr lang="en-US" altLang="en-US" sz="1200">
              <a:latin typeface="Arial" panose="020B0604020202020204" pitchFamily="34" charset="0"/>
            </a:endParaRPr>
          </a:p>
        </p:txBody>
      </p:sp>
      <p:sp>
        <p:nvSpPr>
          <p:cNvPr id="23555" name="Rectangle 2">
            <a:extLst>
              <a:ext uri="{FF2B5EF4-FFF2-40B4-BE49-F238E27FC236}">
                <a16:creationId xmlns:a16="http://schemas.microsoft.com/office/drawing/2014/main" id="{E3F0063E-02E8-45D8-A4B1-BB36EDF8A925}"/>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BD8BC508-976C-449F-B892-43D13F96E8F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C419574-3206-411F-8E63-B62114B0C855}"/>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CDCC21B6-1052-4A08-975A-993DB55F622A}" type="slidenum">
              <a:rPr lang="en-US" altLang="en-US" sz="1200">
                <a:latin typeface="Arial" panose="020B0604020202020204" pitchFamily="34" charset="0"/>
              </a:rPr>
              <a:pPr/>
              <a:t>14</a:t>
            </a:fld>
            <a:endParaRPr lang="en-US" altLang="en-US" sz="1200">
              <a:latin typeface="Arial" panose="020B0604020202020204" pitchFamily="34" charset="0"/>
            </a:endParaRPr>
          </a:p>
        </p:txBody>
      </p:sp>
      <p:sp>
        <p:nvSpPr>
          <p:cNvPr id="25603" name="Rectangle 2">
            <a:extLst>
              <a:ext uri="{FF2B5EF4-FFF2-40B4-BE49-F238E27FC236}">
                <a16:creationId xmlns:a16="http://schemas.microsoft.com/office/drawing/2014/main" id="{1BD6E452-0B04-4B27-8002-1959A8531B74}"/>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A53970C6-1A2C-4CB2-AD9E-959F4E7C354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416262A0-8D6C-4F5F-8F1B-DE2049B5AFA4}"/>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EA7C63F5-69A6-4109-B557-B023A54404F2}" type="slidenum">
              <a:rPr lang="en-US" altLang="en-US" sz="1200">
                <a:latin typeface="Arial" panose="020B0604020202020204" pitchFamily="34" charset="0"/>
              </a:rPr>
              <a:pPr/>
              <a:t>15</a:t>
            </a:fld>
            <a:endParaRPr lang="en-US" altLang="en-US" sz="1200">
              <a:latin typeface="Arial" panose="020B0604020202020204" pitchFamily="34" charset="0"/>
            </a:endParaRPr>
          </a:p>
        </p:txBody>
      </p:sp>
      <p:sp>
        <p:nvSpPr>
          <p:cNvPr id="27651" name="Rectangle 2">
            <a:extLst>
              <a:ext uri="{FF2B5EF4-FFF2-40B4-BE49-F238E27FC236}">
                <a16:creationId xmlns:a16="http://schemas.microsoft.com/office/drawing/2014/main" id="{7D60F9CD-9EF9-4858-9B98-D469002296BA}"/>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1D5C3B6A-3E25-46EF-8391-F318A8B734C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CC0905B9-05AB-48D1-AE92-2CEA7FE49D4A}"/>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5DDA0ABD-093B-479E-892E-C2810BC4B188}" type="slidenum">
              <a:rPr lang="en-US" altLang="en-US" sz="1200">
                <a:latin typeface="Arial" panose="020B0604020202020204" pitchFamily="34" charset="0"/>
              </a:rPr>
              <a:pPr/>
              <a:t>16</a:t>
            </a:fld>
            <a:endParaRPr lang="en-US" altLang="en-US" sz="1200">
              <a:latin typeface="Arial" panose="020B0604020202020204" pitchFamily="34" charset="0"/>
            </a:endParaRPr>
          </a:p>
        </p:txBody>
      </p:sp>
      <p:sp>
        <p:nvSpPr>
          <p:cNvPr id="29699" name="Rectangle 2">
            <a:extLst>
              <a:ext uri="{FF2B5EF4-FFF2-40B4-BE49-F238E27FC236}">
                <a16:creationId xmlns:a16="http://schemas.microsoft.com/office/drawing/2014/main" id="{8E7010BB-F393-4D98-8A17-BD2D5BBAB4D0}"/>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49D8347F-A8A4-4BA1-8B44-9BD5DC9E4D6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7FC42FAF-DF12-4E9B-8D94-C2ACA9BABA8B}"/>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24D69C0C-CF36-455A-99BE-3306E879B985}" type="slidenum">
              <a:rPr lang="en-US" altLang="en-US" sz="1200">
                <a:latin typeface="Arial" panose="020B0604020202020204" pitchFamily="34" charset="0"/>
              </a:rPr>
              <a:pPr/>
              <a:t>17</a:t>
            </a:fld>
            <a:endParaRPr lang="en-US" altLang="en-US" sz="1200">
              <a:latin typeface="Arial" panose="020B0604020202020204" pitchFamily="34" charset="0"/>
            </a:endParaRPr>
          </a:p>
        </p:txBody>
      </p:sp>
      <p:sp>
        <p:nvSpPr>
          <p:cNvPr id="31747" name="Rectangle 2">
            <a:extLst>
              <a:ext uri="{FF2B5EF4-FFF2-40B4-BE49-F238E27FC236}">
                <a16:creationId xmlns:a16="http://schemas.microsoft.com/office/drawing/2014/main" id="{B36D115E-B3A7-4D13-A376-ACB8D5171E0C}"/>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1B06BDB3-0172-4851-9C7D-609F16DFAA9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7A1354E8-D9A2-461C-9062-677444251BB2}"/>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0C2095B1-FDFD-4824-BD18-3D152AC5A904}" type="slidenum">
              <a:rPr lang="en-US" altLang="en-US" sz="1200">
                <a:latin typeface="Arial" panose="020B0604020202020204" pitchFamily="34" charset="0"/>
              </a:rPr>
              <a:pPr/>
              <a:t>18</a:t>
            </a:fld>
            <a:endParaRPr lang="en-US" altLang="en-US" sz="1200">
              <a:latin typeface="Arial" panose="020B0604020202020204" pitchFamily="34" charset="0"/>
            </a:endParaRPr>
          </a:p>
        </p:txBody>
      </p:sp>
      <p:sp>
        <p:nvSpPr>
          <p:cNvPr id="33795" name="Rectangle 2">
            <a:extLst>
              <a:ext uri="{FF2B5EF4-FFF2-40B4-BE49-F238E27FC236}">
                <a16:creationId xmlns:a16="http://schemas.microsoft.com/office/drawing/2014/main" id="{A1725035-B952-4809-A00D-03A178ADF1E4}"/>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69CC5AF3-5CE0-4F7D-81C0-7BF2D9AFE72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6698F9A8-7AEC-409F-A51F-019C4621C6DB}"/>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16862F72-0179-4700-8B32-373E8F50FF58}" type="slidenum">
              <a:rPr lang="en-US" altLang="en-US" sz="1200">
                <a:latin typeface="Arial" panose="020B0604020202020204" pitchFamily="34" charset="0"/>
              </a:rPr>
              <a:pPr/>
              <a:t>19</a:t>
            </a:fld>
            <a:endParaRPr lang="en-US" altLang="en-US" sz="1200">
              <a:latin typeface="Arial" panose="020B0604020202020204" pitchFamily="34" charset="0"/>
            </a:endParaRPr>
          </a:p>
        </p:txBody>
      </p:sp>
      <p:sp>
        <p:nvSpPr>
          <p:cNvPr id="35843" name="Rectangle 2">
            <a:extLst>
              <a:ext uri="{FF2B5EF4-FFF2-40B4-BE49-F238E27FC236}">
                <a16:creationId xmlns:a16="http://schemas.microsoft.com/office/drawing/2014/main" id="{E5B5E0F0-CD37-40E6-8CF6-E5BA957A408A}"/>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88743016-5310-464C-8DC6-D20B75CE9DC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16D6445A-8167-4C49-AC72-9326042F1DA3}"/>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A8A715AC-D712-44CF-AA2C-938A15F4BEBB}" type="slidenum">
              <a:rPr lang="en-US" altLang="en-US" sz="1200">
                <a:latin typeface="Arial" panose="020B0604020202020204" pitchFamily="34" charset="0"/>
              </a:rPr>
              <a:pPr/>
              <a:t>2</a:t>
            </a:fld>
            <a:endParaRPr lang="en-US" altLang="en-US" sz="1200">
              <a:latin typeface="Arial" panose="020B0604020202020204" pitchFamily="34" charset="0"/>
            </a:endParaRPr>
          </a:p>
        </p:txBody>
      </p:sp>
      <p:sp>
        <p:nvSpPr>
          <p:cNvPr id="7171" name="Rectangle 2">
            <a:extLst>
              <a:ext uri="{FF2B5EF4-FFF2-40B4-BE49-F238E27FC236}">
                <a16:creationId xmlns:a16="http://schemas.microsoft.com/office/drawing/2014/main" id="{CDAFCF14-D7D8-4143-8AD0-C80FCA520DC8}"/>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0B7BC1E9-89AB-4150-8C26-40A0E3AC5F5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889B5F67-B800-461C-9A54-95B201812902}"/>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5BFCB616-EF10-43DE-9299-E06C4DB6F092}" type="slidenum">
              <a:rPr lang="en-US" altLang="en-US" sz="1200">
                <a:latin typeface="Arial" panose="020B0604020202020204" pitchFamily="34" charset="0"/>
              </a:rPr>
              <a:pPr/>
              <a:t>20</a:t>
            </a:fld>
            <a:endParaRPr lang="en-US" altLang="en-US" sz="1200">
              <a:latin typeface="Arial" panose="020B0604020202020204" pitchFamily="34" charset="0"/>
            </a:endParaRPr>
          </a:p>
        </p:txBody>
      </p:sp>
      <p:sp>
        <p:nvSpPr>
          <p:cNvPr id="37891" name="Rectangle 2">
            <a:extLst>
              <a:ext uri="{FF2B5EF4-FFF2-40B4-BE49-F238E27FC236}">
                <a16:creationId xmlns:a16="http://schemas.microsoft.com/office/drawing/2014/main" id="{817A0F1D-54F3-44B5-BE5F-132B7AADDB7D}"/>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F2678101-5294-4D69-9B93-A4FDC107C29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76389C6F-C729-4C99-AE5D-F1E58D534F57}"/>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8AC404C7-7573-4CB3-A258-EF460E94B247}" type="slidenum">
              <a:rPr lang="en-US" altLang="en-US" sz="1200">
                <a:latin typeface="Arial" panose="020B0604020202020204" pitchFamily="34" charset="0"/>
              </a:rPr>
              <a:pPr/>
              <a:t>21</a:t>
            </a:fld>
            <a:endParaRPr lang="en-US" altLang="en-US" sz="1200">
              <a:latin typeface="Arial" panose="020B0604020202020204" pitchFamily="34" charset="0"/>
            </a:endParaRPr>
          </a:p>
        </p:txBody>
      </p:sp>
      <p:sp>
        <p:nvSpPr>
          <p:cNvPr id="39939" name="Rectangle 2">
            <a:extLst>
              <a:ext uri="{FF2B5EF4-FFF2-40B4-BE49-F238E27FC236}">
                <a16:creationId xmlns:a16="http://schemas.microsoft.com/office/drawing/2014/main" id="{711CF542-2BDF-4D66-A672-E2247821B4D0}"/>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E276F92A-D7D1-4CB5-8936-78D31EA7023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EF1A7B5E-EFC3-4F65-983B-E099A0945BB2}"/>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C72A7A70-796C-4D36-924D-983E1A90C5DF}" type="slidenum">
              <a:rPr lang="en-US" altLang="en-US" sz="1200">
                <a:latin typeface="Arial" panose="020B0604020202020204" pitchFamily="34" charset="0"/>
              </a:rPr>
              <a:pPr/>
              <a:t>22</a:t>
            </a:fld>
            <a:endParaRPr lang="en-US" altLang="en-US" sz="1200">
              <a:latin typeface="Arial" panose="020B0604020202020204" pitchFamily="34" charset="0"/>
            </a:endParaRPr>
          </a:p>
        </p:txBody>
      </p:sp>
      <p:sp>
        <p:nvSpPr>
          <p:cNvPr id="41987" name="Rectangle 2">
            <a:extLst>
              <a:ext uri="{FF2B5EF4-FFF2-40B4-BE49-F238E27FC236}">
                <a16:creationId xmlns:a16="http://schemas.microsoft.com/office/drawing/2014/main" id="{3207E724-8B5E-484C-9BE3-4AD448A5394B}"/>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91681747-CB1A-466E-94AE-92571456B97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5C5B81B6-D441-4F53-98E3-29139720B09D}"/>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D3F53480-5905-4118-930E-98F56CE5B139}" type="slidenum">
              <a:rPr lang="en-US" altLang="en-US" sz="1200">
                <a:latin typeface="Arial" panose="020B0604020202020204" pitchFamily="34" charset="0"/>
              </a:rPr>
              <a:pPr/>
              <a:t>23</a:t>
            </a:fld>
            <a:endParaRPr lang="en-US" altLang="en-US" sz="1200">
              <a:latin typeface="Arial" panose="020B0604020202020204" pitchFamily="34" charset="0"/>
            </a:endParaRPr>
          </a:p>
        </p:txBody>
      </p:sp>
      <p:sp>
        <p:nvSpPr>
          <p:cNvPr id="44035" name="Rectangle 2">
            <a:extLst>
              <a:ext uri="{FF2B5EF4-FFF2-40B4-BE49-F238E27FC236}">
                <a16:creationId xmlns:a16="http://schemas.microsoft.com/office/drawing/2014/main" id="{3BBFB4D0-42C7-4047-A920-252475C03F16}"/>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1FF65AE-4C5B-4136-AF8E-6F3D5730F8C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A392EC84-B1EA-4B9B-B94B-41A332773D13}"/>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3C041D06-E886-4183-BE34-966BB5ED81B3}" type="slidenum">
              <a:rPr lang="en-US" altLang="en-US" sz="1200">
                <a:latin typeface="Arial" panose="020B0604020202020204" pitchFamily="34" charset="0"/>
              </a:rPr>
              <a:pPr/>
              <a:t>24</a:t>
            </a:fld>
            <a:endParaRPr lang="en-US" altLang="en-US" sz="1200">
              <a:latin typeface="Arial" panose="020B0604020202020204" pitchFamily="34" charset="0"/>
            </a:endParaRPr>
          </a:p>
        </p:txBody>
      </p:sp>
      <p:sp>
        <p:nvSpPr>
          <p:cNvPr id="48131" name="Rectangle 2">
            <a:extLst>
              <a:ext uri="{FF2B5EF4-FFF2-40B4-BE49-F238E27FC236}">
                <a16:creationId xmlns:a16="http://schemas.microsoft.com/office/drawing/2014/main" id="{E69A8B58-3C4E-438E-8730-17E85A9E30C1}"/>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631A931B-B061-4A79-AD39-AE45EF35ECD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EB16380F-6C7F-411E-B52D-CD96DB2918F6}"/>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B41314F0-6061-4F29-AEC6-E56578D55C9D}" type="slidenum">
              <a:rPr lang="en-US" altLang="en-US" sz="1200">
                <a:latin typeface="Arial" panose="020B0604020202020204" pitchFamily="34" charset="0"/>
              </a:rPr>
              <a:pPr/>
              <a:t>25</a:t>
            </a:fld>
            <a:endParaRPr lang="en-US" altLang="en-US" sz="1200">
              <a:latin typeface="Arial" panose="020B0604020202020204" pitchFamily="34" charset="0"/>
            </a:endParaRPr>
          </a:p>
        </p:txBody>
      </p:sp>
      <p:sp>
        <p:nvSpPr>
          <p:cNvPr id="50179" name="Rectangle 2">
            <a:extLst>
              <a:ext uri="{FF2B5EF4-FFF2-40B4-BE49-F238E27FC236}">
                <a16:creationId xmlns:a16="http://schemas.microsoft.com/office/drawing/2014/main" id="{D48A28BF-E319-4C72-9CBE-C366CF4264EC}"/>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9C4856A4-E2E6-43F1-99D7-93B1BE11556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CB8E5CC1-3E0C-4F41-A78D-6D68F429F267}"/>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443B6083-FC2D-4035-847C-0BB22F0A3E4E}" type="slidenum">
              <a:rPr lang="en-US" altLang="en-US" sz="1200">
                <a:latin typeface="Arial" panose="020B0604020202020204" pitchFamily="34" charset="0"/>
              </a:rPr>
              <a:pPr/>
              <a:t>26</a:t>
            </a:fld>
            <a:endParaRPr lang="en-US" altLang="en-US" sz="1200">
              <a:latin typeface="Arial" panose="020B0604020202020204" pitchFamily="34" charset="0"/>
            </a:endParaRPr>
          </a:p>
        </p:txBody>
      </p:sp>
      <p:sp>
        <p:nvSpPr>
          <p:cNvPr id="52227" name="Rectangle 2">
            <a:extLst>
              <a:ext uri="{FF2B5EF4-FFF2-40B4-BE49-F238E27FC236}">
                <a16:creationId xmlns:a16="http://schemas.microsoft.com/office/drawing/2014/main" id="{9894E348-DD8B-453C-B828-E99F486245D1}"/>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838D3131-E531-462B-A508-8F68B11D539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23D43935-074D-4492-84DB-2381E4759A8D}"/>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837CFB51-C4B9-405B-A622-5C1E11A75BD2}" type="slidenum">
              <a:rPr lang="en-US" altLang="en-US" sz="1200">
                <a:latin typeface="Arial" panose="020B0604020202020204" pitchFamily="34" charset="0"/>
              </a:rPr>
              <a:pPr/>
              <a:t>27</a:t>
            </a:fld>
            <a:endParaRPr lang="en-US" altLang="en-US" sz="1200">
              <a:latin typeface="Arial" panose="020B0604020202020204" pitchFamily="34" charset="0"/>
            </a:endParaRPr>
          </a:p>
        </p:txBody>
      </p:sp>
      <p:sp>
        <p:nvSpPr>
          <p:cNvPr id="54275" name="Rectangle 2">
            <a:extLst>
              <a:ext uri="{FF2B5EF4-FFF2-40B4-BE49-F238E27FC236}">
                <a16:creationId xmlns:a16="http://schemas.microsoft.com/office/drawing/2014/main" id="{DEFA22F6-89BC-4054-B682-F8099A4069E5}"/>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1C50266A-9396-4614-BCC6-8EA597962B5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264BD828-C094-46A3-BC7B-3EDEFD26C148}"/>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F416F378-3109-4F68-8549-163E737362E0}" type="slidenum">
              <a:rPr lang="en-US" altLang="en-US" sz="1200">
                <a:latin typeface="Arial" panose="020B0604020202020204" pitchFamily="34" charset="0"/>
              </a:rPr>
              <a:pPr/>
              <a:t>28</a:t>
            </a:fld>
            <a:endParaRPr lang="en-US" altLang="en-US" sz="1200">
              <a:latin typeface="Arial" panose="020B0604020202020204" pitchFamily="34" charset="0"/>
            </a:endParaRPr>
          </a:p>
        </p:txBody>
      </p:sp>
      <p:sp>
        <p:nvSpPr>
          <p:cNvPr id="56323" name="Rectangle 2">
            <a:extLst>
              <a:ext uri="{FF2B5EF4-FFF2-40B4-BE49-F238E27FC236}">
                <a16:creationId xmlns:a16="http://schemas.microsoft.com/office/drawing/2014/main" id="{6D23EFC0-AECD-4D26-931F-CD4D140C5611}"/>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FB565F3C-CFEA-4FB2-9D6D-E476CE2E99F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6D098C65-75B4-4E25-864F-2D69BB8914C5}"/>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DF808711-05CA-42F1-B8DA-6775608A6125}" type="slidenum">
              <a:rPr lang="en-US" altLang="en-US" sz="1200">
                <a:latin typeface="Arial" panose="020B0604020202020204" pitchFamily="34" charset="0"/>
              </a:rPr>
              <a:pPr/>
              <a:t>29</a:t>
            </a:fld>
            <a:endParaRPr lang="en-US" altLang="en-US" sz="1200">
              <a:latin typeface="Arial" panose="020B0604020202020204" pitchFamily="34" charset="0"/>
            </a:endParaRPr>
          </a:p>
        </p:txBody>
      </p:sp>
      <p:sp>
        <p:nvSpPr>
          <p:cNvPr id="58371" name="Rectangle 2">
            <a:extLst>
              <a:ext uri="{FF2B5EF4-FFF2-40B4-BE49-F238E27FC236}">
                <a16:creationId xmlns:a16="http://schemas.microsoft.com/office/drawing/2014/main" id="{214E6D0A-7C5B-465D-A05E-EAA3067DE69B}"/>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B3E4F8AB-0E01-46E4-920A-5BFD7ADADC6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7920D70A-1010-468D-8627-A3AF94A26B0F}"/>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79121768-13F8-4A69-B560-6C1B1F6BEE79}" type="slidenum">
              <a:rPr lang="en-US" altLang="en-US" sz="1200">
                <a:latin typeface="Arial" panose="020B0604020202020204" pitchFamily="34" charset="0"/>
              </a:rPr>
              <a:pPr/>
              <a:t>3</a:t>
            </a:fld>
            <a:endParaRPr lang="en-US" altLang="en-US" sz="1200">
              <a:latin typeface="Arial" panose="020B0604020202020204" pitchFamily="34" charset="0"/>
            </a:endParaRPr>
          </a:p>
        </p:txBody>
      </p:sp>
      <p:sp>
        <p:nvSpPr>
          <p:cNvPr id="9219" name="Rectangle 2">
            <a:extLst>
              <a:ext uri="{FF2B5EF4-FFF2-40B4-BE49-F238E27FC236}">
                <a16:creationId xmlns:a16="http://schemas.microsoft.com/office/drawing/2014/main" id="{018CE934-A863-487E-A386-B9031081C0A3}"/>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95B7FB2F-6F1A-41FD-96EE-42103333219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C21EB7B3-1510-4321-87D3-A48CE4AF4541}"/>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28D43979-0CB5-4427-843A-21608FDF92C9}" type="slidenum">
              <a:rPr lang="en-US" altLang="en-US" sz="1200">
                <a:latin typeface="Arial" panose="020B0604020202020204" pitchFamily="34" charset="0"/>
              </a:rPr>
              <a:pPr/>
              <a:t>30</a:t>
            </a:fld>
            <a:endParaRPr lang="en-US" altLang="en-US" sz="1200">
              <a:latin typeface="Arial" panose="020B0604020202020204" pitchFamily="34" charset="0"/>
            </a:endParaRPr>
          </a:p>
        </p:txBody>
      </p:sp>
      <p:sp>
        <p:nvSpPr>
          <p:cNvPr id="60419" name="Rectangle 2">
            <a:extLst>
              <a:ext uri="{FF2B5EF4-FFF2-40B4-BE49-F238E27FC236}">
                <a16:creationId xmlns:a16="http://schemas.microsoft.com/office/drawing/2014/main" id="{73898FB6-D564-444E-90EA-4360AD7131DC}"/>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4B560EA1-E46A-4685-93A9-123439133C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3C79F991-8403-4A7B-86C7-A109ABDCE6DA}"/>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CDB4D5DD-15E9-417F-87EC-0C5BC43892B1}" type="slidenum">
              <a:rPr lang="en-US" altLang="en-US" sz="1200">
                <a:latin typeface="Arial" panose="020B0604020202020204" pitchFamily="34" charset="0"/>
              </a:rPr>
              <a:pPr/>
              <a:t>31</a:t>
            </a:fld>
            <a:endParaRPr lang="en-US" altLang="en-US" sz="1200">
              <a:latin typeface="Arial" panose="020B0604020202020204" pitchFamily="34" charset="0"/>
            </a:endParaRPr>
          </a:p>
        </p:txBody>
      </p:sp>
      <p:sp>
        <p:nvSpPr>
          <p:cNvPr id="62467" name="Rectangle 2">
            <a:extLst>
              <a:ext uri="{FF2B5EF4-FFF2-40B4-BE49-F238E27FC236}">
                <a16:creationId xmlns:a16="http://schemas.microsoft.com/office/drawing/2014/main" id="{13DAA6EC-B47B-4853-9CDE-DB2F6EA3DE85}"/>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129A5DB3-071B-4180-A7D9-ED4608351B8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BFAA5D74-87DD-4ED5-907B-DEDE82A2B537}"/>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9300" indent="-287338">
              <a:defRPr sz="3600">
                <a:solidFill>
                  <a:schemeClr val="tx1"/>
                </a:solidFill>
                <a:latin typeface="Tahoma" panose="020B0604030504040204" pitchFamily="34" charset="0"/>
              </a:defRPr>
            </a:lvl2pPr>
            <a:lvl3pPr marL="1152525" indent="-230188">
              <a:defRPr sz="3600">
                <a:solidFill>
                  <a:schemeClr val="tx1"/>
                </a:solidFill>
                <a:latin typeface="Tahoma" panose="020B0604030504040204" pitchFamily="34" charset="0"/>
              </a:defRPr>
            </a:lvl3pPr>
            <a:lvl4pPr marL="1614488" indent="-230188">
              <a:defRPr sz="3600">
                <a:solidFill>
                  <a:schemeClr val="tx1"/>
                </a:solidFill>
                <a:latin typeface="Tahoma" panose="020B0604030504040204" pitchFamily="34" charset="0"/>
              </a:defRPr>
            </a:lvl4pPr>
            <a:lvl5pPr marL="2076450" indent="-230188">
              <a:defRPr sz="3600">
                <a:solidFill>
                  <a:schemeClr val="tx1"/>
                </a:solidFill>
                <a:latin typeface="Tahoma" panose="020B0604030504040204" pitchFamily="34" charset="0"/>
              </a:defRPr>
            </a:lvl5pPr>
            <a:lvl6pPr marL="2533650" indent="-230188" eaLnBrk="0" fontAlgn="base" hangingPunct="0">
              <a:spcBef>
                <a:spcPct val="0"/>
              </a:spcBef>
              <a:spcAft>
                <a:spcPct val="0"/>
              </a:spcAft>
              <a:defRPr sz="3600">
                <a:solidFill>
                  <a:schemeClr val="tx1"/>
                </a:solidFill>
                <a:latin typeface="Tahoma" panose="020B0604030504040204" pitchFamily="34" charset="0"/>
              </a:defRPr>
            </a:lvl6pPr>
            <a:lvl7pPr marL="2990850" indent="-230188" eaLnBrk="0" fontAlgn="base" hangingPunct="0">
              <a:spcBef>
                <a:spcPct val="0"/>
              </a:spcBef>
              <a:spcAft>
                <a:spcPct val="0"/>
              </a:spcAft>
              <a:defRPr sz="3600">
                <a:solidFill>
                  <a:schemeClr val="tx1"/>
                </a:solidFill>
                <a:latin typeface="Tahoma" panose="020B0604030504040204" pitchFamily="34" charset="0"/>
              </a:defRPr>
            </a:lvl7pPr>
            <a:lvl8pPr marL="3448050" indent="-230188" eaLnBrk="0" fontAlgn="base" hangingPunct="0">
              <a:spcBef>
                <a:spcPct val="0"/>
              </a:spcBef>
              <a:spcAft>
                <a:spcPct val="0"/>
              </a:spcAft>
              <a:defRPr sz="3600">
                <a:solidFill>
                  <a:schemeClr val="tx1"/>
                </a:solidFill>
                <a:latin typeface="Tahoma" panose="020B0604030504040204" pitchFamily="34" charset="0"/>
              </a:defRPr>
            </a:lvl8pPr>
            <a:lvl9pPr marL="3905250" indent="-230188" eaLnBrk="0" fontAlgn="base" hangingPunct="0">
              <a:spcBef>
                <a:spcPct val="0"/>
              </a:spcBef>
              <a:spcAft>
                <a:spcPct val="0"/>
              </a:spcAft>
              <a:defRPr sz="3600">
                <a:solidFill>
                  <a:schemeClr val="tx1"/>
                </a:solidFill>
                <a:latin typeface="Tahoma" panose="020B0604030504040204" pitchFamily="34" charset="0"/>
              </a:defRPr>
            </a:lvl9pPr>
          </a:lstStyle>
          <a:p>
            <a:fld id="{B05F7EF5-2780-4529-BAE6-0BE2F96A9BCC}" type="slidenum">
              <a:rPr lang="en-US" altLang="en-US" sz="1200">
                <a:latin typeface="Arial" panose="020B0604020202020204" pitchFamily="34" charset="0"/>
              </a:rPr>
              <a:pPr/>
              <a:t>32</a:t>
            </a:fld>
            <a:endParaRPr lang="en-US" altLang="en-US" sz="1200">
              <a:latin typeface="Arial" panose="020B0604020202020204" pitchFamily="34" charset="0"/>
            </a:endParaRPr>
          </a:p>
        </p:txBody>
      </p:sp>
      <p:sp>
        <p:nvSpPr>
          <p:cNvPr id="9219" name="Rectangle 2">
            <a:extLst>
              <a:ext uri="{FF2B5EF4-FFF2-40B4-BE49-F238E27FC236}">
                <a16:creationId xmlns:a16="http://schemas.microsoft.com/office/drawing/2014/main" id="{E13EA7E3-F7AF-480B-99BF-B3ED8BCFDC8D}"/>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3C3385B4-AF33-4259-9AA1-836D1A22CA3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
        <p:nvSpPr>
          <p:cNvPr id="9221" name="Header Placeholder 1">
            <a:extLst>
              <a:ext uri="{FF2B5EF4-FFF2-40B4-BE49-F238E27FC236}">
                <a16:creationId xmlns:a16="http://schemas.microsoft.com/office/drawing/2014/main" id="{9D2CCD0C-B16E-494A-BB2E-56247DA7986A}"/>
              </a:ext>
            </a:extLst>
          </p:cNvPr>
          <p:cNvSpPr>
            <a:spLocks noGrp="1"/>
          </p:cNvSpPr>
          <p:nvPr>
            <p:ph type="hdr" sz="quarter"/>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EMCC Board</a:t>
            </a:r>
          </a:p>
        </p:txBody>
      </p:sp>
      <p:sp>
        <p:nvSpPr>
          <p:cNvPr id="9222" name="Date Placeholder 2">
            <a:extLst>
              <a:ext uri="{FF2B5EF4-FFF2-40B4-BE49-F238E27FC236}">
                <a16:creationId xmlns:a16="http://schemas.microsoft.com/office/drawing/2014/main" id="{7765E4DF-02C5-453C-B061-4EBBC9977C9B}"/>
              </a:ext>
            </a:extLst>
          </p:cNvPr>
          <p:cNvSpPr>
            <a:spLocks noGrp="1"/>
          </p:cNvSpPr>
          <p:nvPr>
            <p:ph type="dt" sz="quarter" idx="1"/>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02/05/2018</a:t>
            </a:r>
          </a:p>
        </p:txBody>
      </p:sp>
      <p:sp>
        <p:nvSpPr>
          <p:cNvPr id="9223" name="Footer Placeholder 3">
            <a:extLst>
              <a:ext uri="{FF2B5EF4-FFF2-40B4-BE49-F238E27FC236}">
                <a16:creationId xmlns:a16="http://schemas.microsoft.com/office/drawing/2014/main" id="{2AAA362E-3268-409E-91E5-27D47242C64E}"/>
              </a:ext>
            </a:extLst>
          </p:cNvPr>
          <p:cNvSpPr>
            <a:spLocks noGrp="1"/>
          </p:cNvSpPr>
          <p:nvPr>
            <p:ph type="ftr" sz="quarter" idx="4"/>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Ethics and Open Meetings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7386DF-3744-45D8-A159-9FD9F6E6723A}"/>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9300" indent="-287338">
              <a:defRPr sz="3600">
                <a:solidFill>
                  <a:schemeClr val="tx1"/>
                </a:solidFill>
                <a:latin typeface="Tahoma" panose="020B0604030504040204" pitchFamily="34" charset="0"/>
              </a:defRPr>
            </a:lvl2pPr>
            <a:lvl3pPr marL="1152525" indent="-230188">
              <a:defRPr sz="3600">
                <a:solidFill>
                  <a:schemeClr val="tx1"/>
                </a:solidFill>
                <a:latin typeface="Tahoma" panose="020B0604030504040204" pitchFamily="34" charset="0"/>
              </a:defRPr>
            </a:lvl3pPr>
            <a:lvl4pPr marL="1614488" indent="-230188">
              <a:defRPr sz="3600">
                <a:solidFill>
                  <a:schemeClr val="tx1"/>
                </a:solidFill>
                <a:latin typeface="Tahoma" panose="020B0604030504040204" pitchFamily="34" charset="0"/>
              </a:defRPr>
            </a:lvl4pPr>
            <a:lvl5pPr marL="2076450" indent="-230188">
              <a:defRPr sz="3600">
                <a:solidFill>
                  <a:schemeClr val="tx1"/>
                </a:solidFill>
                <a:latin typeface="Tahoma" panose="020B0604030504040204" pitchFamily="34" charset="0"/>
              </a:defRPr>
            </a:lvl5pPr>
            <a:lvl6pPr marL="2533650" indent="-230188" eaLnBrk="0" fontAlgn="base" hangingPunct="0">
              <a:spcBef>
                <a:spcPct val="0"/>
              </a:spcBef>
              <a:spcAft>
                <a:spcPct val="0"/>
              </a:spcAft>
              <a:defRPr sz="3600">
                <a:solidFill>
                  <a:schemeClr val="tx1"/>
                </a:solidFill>
                <a:latin typeface="Tahoma" panose="020B0604030504040204" pitchFamily="34" charset="0"/>
              </a:defRPr>
            </a:lvl6pPr>
            <a:lvl7pPr marL="2990850" indent="-230188" eaLnBrk="0" fontAlgn="base" hangingPunct="0">
              <a:spcBef>
                <a:spcPct val="0"/>
              </a:spcBef>
              <a:spcAft>
                <a:spcPct val="0"/>
              </a:spcAft>
              <a:defRPr sz="3600">
                <a:solidFill>
                  <a:schemeClr val="tx1"/>
                </a:solidFill>
                <a:latin typeface="Tahoma" panose="020B0604030504040204" pitchFamily="34" charset="0"/>
              </a:defRPr>
            </a:lvl7pPr>
            <a:lvl8pPr marL="3448050" indent="-230188" eaLnBrk="0" fontAlgn="base" hangingPunct="0">
              <a:spcBef>
                <a:spcPct val="0"/>
              </a:spcBef>
              <a:spcAft>
                <a:spcPct val="0"/>
              </a:spcAft>
              <a:defRPr sz="3600">
                <a:solidFill>
                  <a:schemeClr val="tx1"/>
                </a:solidFill>
                <a:latin typeface="Tahoma" panose="020B0604030504040204" pitchFamily="34" charset="0"/>
              </a:defRPr>
            </a:lvl8pPr>
            <a:lvl9pPr marL="3905250" indent="-230188" eaLnBrk="0" fontAlgn="base" hangingPunct="0">
              <a:spcBef>
                <a:spcPct val="0"/>
              </a:spcBef>
              <a:spcAft>
                <a:spcPct val="0"/>
              </a:spcAft>
              <a:defRPr sz="3600">
                <a:solidFill>
                  <a:schemeClr val="tx1"/>
                </a:solidFill>
                <a:latin typeface="Tahoma" panose="020B0604030504040204" pitchFamily="34" charset="0"/>
              </a:defRPr>
            </a:lvl9pPr>
          </a:lstStyle>
          <a:p>
            <a:fld id="{17949567-3B33-43C2-9579-BB0D821C1BA4}" type="slidenum">
              <a:rPr lang="en-US" altLang="en-US" sz="1200">
                <a:latin typeface="Arial" panose="020B0604020202020204" pitchFamily="34" charset="0"/>
              </a:rPr>
              <a:pPr/>
              <a:t>33</a:t>
            </a:fld>
            <a:endParaRPr lang="en-US" altLang="en-US" sz="1200">
              <a:latin typeface="Arial" panose="020B0604020202020204" pitchFamily="34" charset="0"/>
            </a:endParaRPr>
          </a:p>
        </p:txBody>
      </p:sp>
      <p:sp>
        <p:nvSpPr>
          <p:cNvPr id="11267" name="Rectangle 2">
            <a:extLst>
              <a:ext uri="{FF2B5EF4-FFF2-40B4-BE49-F238E27FC236}">
                <a16:creationId xmlns:a16="http://schemas.microsoft.com/office/drawing/2014/main" id="{B03BF899-4364-48AD-A0E4-D05FDF780028}"/>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F3FC0B2E-9497-49C4-B7E2-2B9C42CE4B7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
        <p:nvSpPr>
          <p:cNvPr id="11269" name="Header Placeholder 1">
            <a:extLst>
              <a:ext uri="{FF2B5EF4-FFF2-40B4-BE49-F238E27FC236}">
                <a16:creationId xmlns:a16="http://schemas.microsoft.com/office/drawing/2014/main" id="{937A5A3D-A858-4B71-AC25-F89D560B685E}"/>
              </a:ext>
            </a:extLst>
          </p:cNvPr>
          <p:cNvSpPr>
            <a:spLocks noGrp="1"/>
          </p:cNvSpPr>
          <p:nvPr>
            <p:ph type="hdr" sz="quarter"/>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EMCC Board</a:t>
            </a:r>
          </a:p>
        </p:txBody>
      </p:sp>
      <p:sp>
        <p:nvSpPr>
          <p:cNvPr id="11270" name="Date Placeholder 2">
            <a:extLst>
              <a:ext uri="{FF2B5EF4-FFF2-40B4-BE49-F238E27FC236}">
                <a16:creationId xmlns:a16="http://schemas.microsoft.com/office/drawing/2014/main" id="{D6D2D9DB-ED28-44F6-9B04-FE35C5EECFC1}"/>
              </a:ext>
            </a:extLst>
          </p:cNvPr>
          <p:cNvSpPr>
            <a:spLocks noGrp="1"/>
          </p:cNvSpPr>
          <p:nvPr>
            <p:ph type="dt" sz="quarter" idx="1"/>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02/05/2018</a:t>
            </a:r>
          </a:p>
        </p:txBody>
      </p:sp>
      <p:sp>
        <p:nvSpPr>
          <p:cNvPr id="11271" name="Footer Placeholder 3">
            <a:extLst>
              <a:ext uri="{FF2B5EF4-FFF2-40B4-BE49-F238E27FC236}">
                <a16:creationId xmlns:a16="http://schemas.microsoft.com/office/drawing/2014/main" id="{DA2FC164-9888-449D-9D03-4DEBCBE8BC77}"/>
              </a:ext>
            </a:extLst>
          </p:cNvPr>
          <p:cNvSpPr>
            <a:spLocks noGrp="1"/>
          </p:cNvSpPr>
          <p:nvPr>
            <p:ph type="ftr" sz="quarter" idx="4"/>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Ethics and Open Meetings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ACD302AF-1662-4D11-894D-295EB3CAD21E}"/>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9300" indent="-287338">
              <a:defRPr sz="3600">
                <a:solidFill>
                  <a:schemeClr val="tx1"/>
                </a:solidFill>
                <a:latin typeface="Tahoma" panose="020B0604030504040204" pitchFamily="34" charset="0"/>
              </a:defRPr>
            </a:lvl2pPr>
            <a:lvl3pPr marL="1152525" indent="-230188">
              <a:defRPr sz="3600">
                <a:solidFill>
                  <a:schemeClr val="tx1"/>
                </a:solidFill>
                <a:latin typeface="Tahoma" panose="020B0604030504040204" pitchFamily="34" charset="0"/>
              </a:defRPr>
            </a:lvl3pPr>
            <a:lvl4pPr marL="1614488" indent="-230188">
              <a:defRPr sz="3600">
                <a:solidFill>
                  <a:schemeClr val="tx1"/>
                </a:solidFill>
                <a:latin typeface="Tahoma" panose="020B0604030504040204" pitchFamily="34" charset="0"/>
              </a:defRPr>
            </a:lvl4pPr>
            <a:lvl5pPr marL="2076450" indent="-230188">
              <a:defRPr sz="3600">
                <a:solidFill>
                  <a:schemeClr val="tx1"/>
                </a:solidFill>
                <a:latin typeface="Tahoma" panose="020B0604030504040204" pitchFamily="34" charset="0"/>
              </a:defRPr>
            </a:lvl5pPr>
            <a:lvl6pPr marL="2533650" indent="-230188" eaLnBrk="0" fontAlgn="base" hangingPunct="0">
              <a:spcBef>
                <a:spcPct val="0"/>
              </a:spcBef>
              <a:spcAft>
                <a:spcPct val="0"/>
              </a:spcAft>
              <a:defRPr sz="3600">
                <a:solidFill>
                  <a:schemeClr val="tx1"/>
                </a:solidFill>
                <a:latin typeface="Tahoma" panose="020B0604030504040204" pitchFamily="34" charset="0"/>
              </a:defRPr>
            </a:lvl6pPr>
            <a:lvl7pPr marL="2990850" indent="-230188" eaLnBrk="0" fontAlgn="base" hangingPunct="0">
              <a:spcBef>
                <a:spcPct val="0"/>
              </a:spcBef>
              <a:spcAft>
                <a:spcPct val="0"/>
              </a:spcAft>
              <a:defRPr sz="3600">
                <a:solidFill>
                  <a:schemeClr val="tx1"/>
                </a:solidFill>
                <a:latin typeface="Tahoma" panose="020B0604030504040204" pitchFamily="34" charset="0"/>
              </a:defRPr>
            </a:lvl7pPr>
            <a:lvl8pPr marL="3448050" indent="-230188" eaLnBrk="0" fontAlgn="base" hangingPunct="0">
              <a:spcBef>
                <a:spcPct val="0"/>
              </a:spcBef>
              <a:spcAft>
                <a:spcPct val="0"/>
              </a:spcAft>
              <a:defRPr sz="3600">
                <a:solidFill>
                  <a:schemeClr val="tx1"/>
                </a:solidFill>
                <a:latin typeface="Tahoma" panose="020B0604030504040204" pitchFamily="34" charset="0"/>
              </a:defRPr>
            </a:lvl8pPr>
            <a:lvl9pPr marL="3905250" indent="-230188" eaLnBrk="0" fontAlgn="base" hangingPunct="0">
              <a:spcBef>
                <a:spcPct val="0"/>
              </a:spcBef>
              <a:spcAft>
                <a:spcPct val="0"/>
              </a:spcAft>
              <a:defRPr sz="3600">
                <a:solidFill>
                  <a:schemeClr val="tx1"/>
                </a:solidFill>
                <a:latin typeface="Tahoma" panose="020B0604030504040204" pitchFamily="34" charset="0"/>
              </a:defRPr>
            </a:lvl9pPr>
          </a:lstStyle>
          <a:p>
            <a:fld id="{173058C9-8585-44D5-918D-BF917D3D7740}" type="slidenum">
              <a:rPr lang="en-US" altLang="en-US" sz="1200">
                <a:latin typeface="Arial" panose="020B0604020202020204" pitchFamily="34" charset="0"/>
              </a:rPr>
              <a:pPr/>
              <a:t>34</a:t>
            </a:fld>
            <a:endParaRPr lang="en-US" altLang="en-US" sz="1200">
              <a:latin typeface="Arial" panose="020B0604020202020204" pitchFamily="34" charset="0"/>
            </a:endParaRPr>
          </a:p>
        </p:txBody>
      </p:sp>
      <p:sp>
        <p:nvSpPr>
          <p:cNvPr id="13315" name="Rectangle 2">
            <a:extLst>
              <a:ext uri="{FF2B5EF4-FFF2-40B4-BE49-F238E27FC236}">
                <a16:creationId xmlns:a16="http://schemas.microsoft.com/office/drawing/2014/main" id="{755741E7-B861-4E59-88D5-CCFC7B75A8DA}"/>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02EBAA98-007E-4CF4-B9C0-22906374C9F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
        <p:nvSpPr>
          <p:cNvPr id="13317" name="Header Placeholder 1">
            <a:extLst>
              <a:ext uri="{FF2B5EF4-FFF2-40B4-BE49-F238E27FC236}">
                <a16:creationId xmlns:a16="http://schemas.microsoft.com/office/drawing/2014/main" id="{6C289BFE-5E1A-44B2-A842-BB6863B33F5B}"/>
              </a:ext>
            </a:extLst>
          </p:cNvPr>
          <p:cNvSpPr>
            <a:spLocks noGrp="1"/>
          </p:cNvSpPr>
          <p:nvPr>
            <p:ph type="hdr" sz="quarter"/>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EMCC Board</a:t>
            </a:r>
          </a:p>
        </p:txBody>
      </p:sp>
      <p:sp>
        <p:nvSpPr>
          <p:cNvPr id="13318" name="Date Placeholder 2">
            <a:extLst>
              <a:ext uri="{FF2B5EF4-FFF2-40B4-BE49-F238E27FC236}">
                <a16:creationId xmlns:a16="http://schemas.microsoft.com/office/drawing/2014/main" id="{46FB41B7-7E66-44F6-832E-D9B3447DDBDF}"/>
              </a:ext>
            </a:extLst>
          </p:cNvPr>
          <p:cNvSpPr>
            <a:spLocks noGrp="1"/>
          </p:cNvSpPr>
          <p:nvPr>
            <p:ph type="dt" sz="quarter" idx="1"/>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02/05/2018</a:t>
            </a:r>
          </a:p>
        </p:txBody>
      </p:sp>
      <p:sp>
        <p:nvSpPr>
          <p:cNvPr id="13319" name="Footer Placeholder 3">
            <a:extLst>
              <a:ext uri="{FF2B5EF4-FFF2-40B4-BE49-F238E27FC236}">
                <a16:creationId xmlns:a16="http://schemas.microsoft.com/office/drawing/2014/main" id="{F9B3CDBD-2DD1-41BF-84B0-4D1013905F18}"/>
              </a:ext>
            </a:extLst>
          </p:cNvPr>
          <p:cNvSpPr>
            <a:spLocks noGrp="1"/>
          </p:cNvSpPr>
          <p:nvPr>
            <p:ph type="ftr" sz="quarter" idx="4"/>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Ethics and Open Meetings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07CB979-9142-450A-9903-E9889DD5A12E}"/>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A38EC18A-416F-4102-B44C-F999A15313E4}" type="slidenum">
              <a:rPr lang="en-US" altLang="en-US" sz="1200">
                <a:latin typeface="Arial" panose="020B0604020202020204" pitchFamily="34" charset="0"/>
              </a:rPr>
              <a:pPr/>
              <a:t>35</a:t>
            </a:fld>
            <a:endParaRPr lang="en-US" altLang="en-US" sz="1200">
              <a:latin typeface="Arial" panose="020B0604020202020204" pitchFamily="34" charset="0"/>
            </a:endParaRPr>
          </a:p>
        </p:txBody>
      </p:sp>
      <p:sp>
        <p:nvSpPr>
          <p:cNvPr id="15363" name="Rectangle 2">
            <a:extLst>
              <a:ext uri="{FF2B5EF4-FFF2-40B4-BE49-F238E27FC236}">
                <a16:creationId xmlns:a16="http://schemas.microsoft.com/office/drawing/2014/main" id="{BADE7D97-1608-40C9-817A-EBD423D3EBA1}"/>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3915F8D6-B37C-4841-87C7-75092EF24EA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CAE31CCB-3E9F-40B8-B554-C955EC80E642}"/>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20BD64CB-92BB-475E-A7A1-FFBB9A3A9303}" type="slidenum">
              <a:rPr lang="en-US" altLang="en-US" sz="1200">
                <a:latin typeface="Arial" panose="020B0604020202020204" pitchFamily="34" charset="0"/>
              </a:rPr>
              <a:pPr/>
              <a:t>36</a:t>
            </a:fld>
            <a:endParaRPr lang="en-US" altLang="en-US" sz="1200">
              <a:latin typeface="Arial" panose="020B0604020202020204" pitchFamily="34" charset="0"/>
            </a:endParaRPr>
          </a:p>
        </p:txBody>
      </p:sp>
      <p:sp>
        <p:nvSpPr>
          <p:cNvPr id="17411" name="Rectangle 2">
            <a:extLst>
              <a:ext uri="{FF2B5EF4-FFF2-40B4-BE49-F238E27FC236}">
                <a16:creationId xmlns:a16="http://schemas.microsoft.com/office/drawing/2014/main" id="{E93B49E7-32F0-4BB3-A581-7C020572F8C9}"/>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45823967-B592-4DAF-BE8A-ED6621E56D7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B457AB57-D0A1-4E95-96ED-8753997FBDDE}"/>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37091DAB-19DE-47BE-BF23-F443871D0686}" type="slidenum">
              <a:rPr lang="en-US" altLang="en-US" sz="1200">
                <a:latin typeface="Arial" panose="020B0604020202020204" pitchFamily="34" charset="0"/>
              </a:rPr>
              <a:pPr/>
              <a:t>37</a:t>
            </a:fld>
            <a:endParaRPr lang="en-US" altLang="en-US" sz="1200">
              <a:latin typeface="Arial" panose="020B0604020202020204" pitchFamily="34" charset="0"/>
            </a:endParaRPr>
          </a:p>
        </p:txBody>
      </p:sp>
      <p:sp>
        <p:nvSpPr>
          <p:cNvPr id="19459" name="Rectangle 2">
            <a:extLst>
              <a:ext uri="{FF2B5EF4-FFF2-40B4-BE49-F238E27FC236}">
                <a16:creationId xmlns:a16="http://schemas.microsoft.com/office/drawing/2014/main" id="{8AC32028-EC5A-4E56-A8F4-98DF254CD4CA}"/>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7171D05B-460F-4739-85F8-8C81118D4D1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499B8066-54E8-496D-95DC-8131FA763821}"/>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5BE83462-E39E-4A3B-9DB5-8D20C4A62E65}" type="slidenum">
              <a:rPr lang="en-US" altLang="en-US" sz="1200">
                <a:latin typeface="Arial" panose="020B0604020202020204" pitchFamily="34" charset="0"/>
              </a:rPr>
              <a:pPr/>
              <a:t>38</a:t>
            </a:fld>
            <a:endParaRPr lang="en-US" altLang="en-US" sz="1200">
              <a:latin typeface="Arial" panose="020B0604020202020204" pitchFamily="34" charset="0"/>
            </a:endParaRPr>
          </a:p>
        </p:txBody>
      </p:sp>
      <p:sp>
        <p:nvSpPr>
          <p:cNvPr id="21507" name="Rectangle 2">
            <a:extLst>
              <a:ext uri="{FF2B5EF4-FFF2-40B4-BE49-F238E27FC236}">
                <a16:creationId xmlns:a16="http://schemas.microsoft.com/office/drawing/2014/main" id="{E69814D6-06E4-496B-833B-D3EF61E4DE0F}"/>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5C2FAE7E-1D0E-40D8-B891-902464B4171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7B906CE9-EB68-4EC9-A101-2D88CC4EE693}"/>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78FB8E8B-2994-4F0F-9146-F6CEE4C5D5ED}" type="slidenum">
              <a:rPr lang="en-US" altLang="en-US" sz="1200">
                <a:latin typeface="Arial" panose="020B0604020202020204" pitchFamily="34" charset="0"/>
              </a:rPr>
              <a:pPr/>
              <a:t>39</a:t>
            </a:fld>
            <a:endParaRPr lang="en-US" altLang="en-US" sz="1200">
              <a:latin typeface="Arial" panose="020B0604020202020204" pitchFamily="34" charset="0"/>
            </a:endParaRPr>
          </a:p>
        </p:txBody>
      </p:sp>
      <p:sp>
        <p:nvSpPr>
          <p:cNvPr id="23555" name="Rectangle 2">
            <a:extLst>
              <a:ext uri="{FF2B5EF4-FFF2-40B4-BE49-F238E27FC236}">
                <a16:creationId xmlns:a16="http://schemas.microsoft.com/office/drawing/2014/main" id="{3A4E3D7E-7BCD-4FA3-A07A-B0F012F1F458}"/>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13EBA28E-A10B-438F-9544-9AC9B1B0EB8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miter lim="800000"/>
            <a:headEnd/>
            <a:tailEnd/>
          </a:ln>
        </p:spPr>
        <p:txBody>
          <a:bodyPr/>
          <a:lstStyle/>
          <a:p>
            <a:fld id="{273EDD5C-0A68-4034-9E93-3DEA9BBDD147}" type="slidenum">
              <a:rPr lang="en-US" altLang="en-US" smtClean="0"/>
              <a:pPr/>
              <a:t>4</a:t>
            </a:fld>
            <a:endParaRPr lang="en-US" altLang="en-US"/>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p:spPr>
        <p:txBody>
          <a:bodyPr/>
          <a:lstStyle/>
          <a:p>
            <a:pPr eaLnBrk="1" hangingPunct="1"/>
            <a:endParaRPr lang="en-US" altLang="en-US"/>
          </a:p>
        </p:txBody>
      </p:sp>
      <p:sp>
        <p:nvSpPr>
          <p:cNvPr id="2" name="Header Placeholder 1">
            <a:extLst>
              <a:ext uri="{FF2B5EF4-FFF2-40B4-BE49-F238E27FC236}">
                <a16:creationId xmlns:a16="http://schemas.microsoft.com/office/drawing/2014/main" id="{92EF774D-1F5B-4599-B629-CE9E5C0DB0BB}"/>
              </a:ext>
            </a:extLst>
          </p:cNvPr>
          <p:cNvSpPr>
            <a:spLocks noGrp="1"/>
          </p:cNvSpPr>
          <p:nvPr>
            <p:ph type="hdr" sz="quarter"/>
          </p:nvPr>
        </p:nvSpPr>
        <p:spPr/>
        <p:txBody>
          <a:bodyPr/>
          <a:lstStyle/>
          <a:p>
            <a:pPr>
              <a:defRPr/>
            </a:pPr>
            <a:r>
              <a:rPr lang="en-US"/>
              <a:t>Ethics for Municipal Clerks</a:t>
            </a:r>
          </a:p>
        </p:txBody>
      </p:sp>
      <p:sp>
        <p:nvSpPr>
          <p:cNvPr id="3" name="Date Placeholder 2">
            <a:extLst>
              <a:ext uri="{FF2B5EF4-FFF2-40B4-BE49-F238E27FC236}">
                <a16:creationId xmlns:a16="http://schemas.microsoft.com/office/drawing/2014/main" id="{7C2A1827-F4A0-4666-91B3-8B30DDCA32FA}"/>
              </a:ext>
            </a:extLst>
          </p:cNvPr>
          <p:cNvSpPr>
            <a:spLocks noGrp="1"/>
          </p:cNvSpPr>
          <p:nvPr>
            <p:ph type="dt" idx="1"/>
          </p:nvPr>
        </p:nvSpPr>
        <p:spPr/>
        <p:txBody>
          <a:bodyPr/>
          <a:lstStyle/>
          <a:p>
            <a:pPr>
              <a:defRPr/>
            </a:pPr>
            <a:endParaRPr lang="en-US"/>
          </a:p>
        </p:txBody>
      </p:sp>
      <p:sp>
        <p:nvSpPr>
          <p:cNvPr id="6" name="Footer Placeholder 5">
            <a:extLst>
              <a:ext uri="{FF2B5EF4-FFF2-40B4-BE49-F238E27FC236}">
                <a16:creationId xmlns:a16="http://schemas.microsoft.com/office/drawing/2014/main" id="{FDD31F41-6612-4E8E-9B74-FEA9964DEF10}"/>
              </a:ext>
            </a:extLst>
          </p:cNvPr>
          <p:cNvSpPr>
            <a:spLocks noGrp="1"/>
          </p:cNvSpPr>
          <p:nvPr>
            <p:ph type="ftr" sz="quarter" idx="4"/>
          </p:nvPr>
        </p:nvSpPr>
        <p:spPr/>
        <p:txBody>
          <a:bodyPr/>
          <a:lstStyle/>
          <a:p>
            <a:pPr>
              <a:defRPr/>
            </a:pPr>
            <a:endParaRPr lang="en-US"/>
          </a:p>
        </p:txBody>
      </p:sp>
    </p:spTree>
    <p:extLst>
      <p:ext uri="{BB962C8B-B14F-4D97-AF65-F5344CB8AC3E}">
        <p14:creationId xmlns:p14="http://schemas.microsoft.com/office/powerpoint/2010/main" val="37264636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DA533CB-4F96-4CB1-9BD4-7784BB820CC8}"/>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9300" indent="-287338">
              <a:defRPr sz="3600">
                <a:solidFill>
                  <a:schemeClr val="tx1"/>
                </a:solidFill>
                <a:latin typeface="Tahoma" panose="020B0604030504040204" pitchFamily="34" charset="0"/>
              </a:defRPr>
            </a:lvl2pPr>
            <a:lvl3pPr marL="1152525" indent="-230188">
              <a:defRPr sz="3600">
                <a:solidFill>
                  <a:schemeClr val="tx1"/>
                </a:solidFill>
                <a:latin typeface="Tahoma" panose="020B0604030504040204" pitchFamily="34" charset="0"/>
              </a:defRPr>
            </a:lvl3pPr>
            <a:lvl4pPr marL="1614488" indent="-230188">
              <a:defRPr sz="3600">
                <a:solidFill>
                  <a:schemeClr val="tx1"/>
                </a:solidFill>
                <a:latin typeface="Tahoma" panose="020B0604030504040204" pitchFamily="34" charset="0"/>
              </a:defRPr>
            </a:lvl4pPr>
            <a:lvl5pPr marL="2076450" indent="-230188">
              <a:defRPr sz="3600">
                <a:solidFill>
                  <a:schemeClr val="tx1"/>
                </a:solidFill>
                <a:latin typeface="Tahoma" panose="020B0604030504040204" pitchFamily="34" charset="0"/>
              </a:defRPr>
            </a:lvl5pPr>
            <a:lvl6pPr marL="2533650" indent="-230188" eaLnBrk="0" fontAlgn="base" hangingPunct="0">
              <a:spcBef>
                <a:spcPct val="0"/>
              </a:spcBef>
              <a:spcAft>
                <a:spcPct val="0"/>
              </a:spcAft>
              <a:defRPr sz="3600">
                <a:solidFill>
                  <a:schemeClr val="tx1"/>
                </a:solidFill>
                <a:latin typeface="Tahoma" panose="020B0604030504040204" pitchFamily="34" charset="0"/>
              </a:defRPr>
            </a:lvl6pPr>
            <a:lvl7pPr marL="2990850" indent="-230188" eaLnBrk="0" fontAlgn="base" hangingPunct="0">
              <a:spcBef>
                <a:spcPct val="0"/>
              </a:spcBef>
              <a:spcAft>
                <a:spcPct val="0"/>
              </a:spcAft>
              <a:defRPr sz="3600">
                <a:solidFill>
                  <a:schemeClr val="tx1"/>
                </a:solidFill>
                <a:latin typeface="Tahoma" panose="020B0604030504040204" pitchFamily="34" charset="0"/>
              </a:defRPr>
            </a:lvl7pPr>
            <a:lvl8pPr marL="3448050" indent="-230188" eaLnBrk="0" fontAlgn="base" hangingPunct="0">
              <a:spcBef>
                <a:spcPct val="0"/>
              </a:spcBef>
              <a:spcAft>
                <a:spcPct val="0"/>
              </a:spcAft>
              <a:defRPr sz="3600">
                <a:solidFill>
                  <a:schemeClr val="tx1"/>
                </a:solidFill>
                <a:latin typeface="Tahoma" panose="020B0604030504040204" pitchFamily="34" charset="0"/>
              </a:defRPr>
            </a:lvl8pPr>
            <a:lvl9pPr marL="3905250" indent="-230188" eaLnBrk="0" fontAlgn="base" hangingPunct="0">
              <a:spcBef>
                <a:spcPct val="0"/>
              </a:spcBef>
              <a:spcAft>
                <a:spcPct val="0"/>
              </a:spcAft>
              <a:defRPr sz="3600">
                <a:solidFill>
                  <a:schemeClr val="tx1"/>
                </a:solidFill>
                <a:latin typeface="Tahoma" panose="020B0604030504040204" pitchFamily="34" charset="0"/>
              </a:defRPr>
            </a:lvl9pPr>
          </a:lstStyle>
          <a:p>
            <a:fld id="{E91AAE7A-A9E3-4274-ABFD-E6CC477EE3F9}" type="slidenum">
              <a:rPr lang="en-US" altLang="en-US" sz="1200">
                <a:latin typeface="Arial" panose="020B0604020202020204" pitchFamily="34" charset="0"/>
              </a:rPr>
              <a:pPr/>
              <a:t>40</a:t>
            </a:fld>
            <a:endParaRPr lang="en-US" altLang="en-US" sz="1200">
              <a:latin typeface="Arial" panose="020B0604020202020204" pitchFamily="34" charset="0"/>
            </a:endParaRPr>
          </a:p>
        </p:txBody>
      </p:sp>
      <p:sp>
        <p:nvSpPr>
          <p:cNvPr id="27651" name="Rectangle 2">
            <a:extLst>
              <a:ext uri="{FF2B5EF4-FFF2-40B4-BE49-F238E27FC236}">
                <a16:creationId xmlns:a16="http://schemas.microsoft.com/office/drawing/2014/main" id="{B611E36B-292E-43F5-872C-1D447CB6ECE6}"/>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3F9C45A2-57D4-4F8B-A49F-3A89CD63973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104F0D3F-C846-463C-A14E-D19DCCD24D54}" type="slidenum">
              <a:rPr lang="en-US" altLang="en-US" sz="1200">
                <a:latin typeface="Arial" charset="0"/>
              </a:rPr>
              <a:pPr algn="r"/>
              <a:t>41</a:t>
            </a:fld>
            <a:endParaRPr lang="en-US" altLang="en-US" sz="1200">
              <a:latin typeface="Arial"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p:spPr>
        <p:txBody>
          <a:bodyPr/>
          <a:lstStyle/>
          <a:p>
            <a:pPr eaLnBrk="1" hangingPunct="1"/>
            <a:endParaRPr lang="en-US" altLang="en-US"/>
          </a:p>
        </p:txBody>
      </p:sp>
      <p:sp>
        <p:nvSpPr>
          <p:cNvPr id="108549" name="Header Placeholder 1"/>
          <p:cNvSpPr txBox="1">
            <a:spLocks noGrp="1"/>
          </p:cNvSpPr>
          <p:nvPr/>
        </p:nvSpPr>
        <p:spPr bwMode="auto">
          <a:xfrm>
            <a:off x="0" y="0"/>
            <a:ext cx="2971800" cy="457200"/>
          </a:xfrm>
          <a:prstGeom prst="rect">
            <a:avLst/>
          </a:prstGeom>
          <a:noFill/>
          <a:ln w="9525">
            <a:noFill/>
            <a:miter lim="800000"/>
            <a:headEnd/>
            <a:tailEnd/>
          </a:ln>
          <a:effectLst/>
        </p:spPr>
        <p:txBody>
          <a:bodyPr/>
          <a:lstStyle/>
          <a:p>
            <a:r>
              <a:rPr lang="en-US" altLang="en-US" sz="1200">
                <a:latin typeface="Arial" charset="0"/>
              </a:rPr>
              <a:t>EMCC Board</a:t>
            </a:r>
          </a:p>
        </p:txBody>
      </p:sp>
      <p:sp>
        <p:nvSpPr>
          <p:cNvPr id="108550" name="Date Placeholder 2"/>
          <p:cNvSpPr txBox="1">
            <a:spLocks noGrp="1"/>
          </p:cNvSpPr>
          <p:nvPr/>
        </p:nvSpPr>
        <p:spPr bwMode="auto">
          <a:xfrm>
            <a:off x="3884613" y="0"/>
            <a:ext cx="2971800" cy="457200"/>
          </a:xfrm>
          <a:prstGeom prst="rect">
            <a:avLst/>
          </a:prstGeom>
          <a:noFill/>
          <a:ln w="9525">
            <a:noFill/>
            <a:miter lim="800000"/>
            <a:headEnd/>
            <a:tailEnd/>
          </a:ln>
          <a:effectLst/>
        </p:spPr>
        <p:txBody>
          <a:bodyPr/>
          <a:lstStyle/>
          <a:p>
            <a:pPr algn="r"/>
            <a:r>
              <a:rPr lang="en-US" altLang="en-US" sz="1200">
                <a:latin typeface="Arial" charset="0"/>
              </a:rPr>
              <a:t>02/05/2018</a:t>
            </a:r>
          </a:p>
        </p:txBody>
      </p:sp>
      <p:sp>
        <p:nvSpPr>
          <p:cNvPr id="108551" name="Footer Placeholder 3"/>
          <p:cNvSpPr txBox="1">
            <a:spLocks noGrp="1"/>
          </p:cNvSpPr>
          <p:nvPr/>
        </p:nvSpPr>
        <p:spPr bwMode="auto">
          <a:xfrm>
            <a:off x="0" y="8685213"/>
            <a:ext cx="2971800" cy="457200"/>
          </a:xfrm>
          <a:prstGeom prst="rect">
            <a:avLst/>
          </a:prstGeom>
          <a:noFill/>
          <a:ln w="9525">
            <a:noFill/>
            <a:miter lim="800000"/>
            <a:headEnd/>
            <a:tailEnd/>
          </a:ln>
          <a:effectLst/>
        </p:spPr>
        <p:txBody>
          <a:bodyPr anchor="b"/>
          <a:lstStyle/>
          <a:p>
            <a:r>
              <a:rPr lang="en-US" altLang="en-US" sz="1200">
                <a:latin typeface="Arial" charset="0"/>
              </a:rPr>
              <a:t>Ethics and Open Meetings</a:t>
            </a:r>
          </a:p>
        </p:txBody>
      </p:sp>
    </p:spTree>
    <p:extLst>
      <p:ext uri="{BB962C8B-B14F-4D97-AF65-F5344CB8AC3E}">
        <p14:creationId xmlns:p14="http://schemas.microsoft.com/office/powerpoint/2010/main" val="31554264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6F167B57-CB6C-45C7-9B29-27DA58FB446A}"/>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BEC9CF85-C34E-4182-B3CF-FDBA09B37CF4}" type="slidenum">
              <a:rPr lang="en-US" altLang="en-US" sz="1200">
                <a:latin typeface="Arial" panose="020B0604020202020204" pitchFamily="34" charset="0"/>
              </a:rPr>
              <a:pPr/>
              <a:t>42</a:t>
            </a:fld>
            <a:endParaRPr lang="en-US" altLang="en-US" sz="1200">
              <a:latin typeface="Arial" panose="020B0604020202020204" pitchFamily="34" charset="0"/>
            </a:endParaRPr>
          </a:p>
        </p:txBody>
      </p:sp>
      <p:sp>
        <p:nvSpPr>
          <p:cNvPr id="29699" name="Rectangle 2">
            <a:extLst>
              <a:ext uri="{FF2B5EF4-FFF2-40B4-BE49-F238E27FC236}">
                <a16:creationId xmlns:a16="http://schemas.microsoft.com/office/drawing/2014/main" id="{B2AE4739-DFD5-42BB-8A26-DCAD240B8CBA}"/>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825158B1-80C3-486B-8218-771A6233DAB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CE285D05-EFDE-4C6F-8AFA-803397188EA7}"/>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941FAD43-EFC1-493D-8B11-ABF6FE962DE4}" type="slidenum">
              <a:rPr lang="en-US" altLang="en-US" sz="1200">
                <a:latin typeface="Arial" panose="020B0604020202020204" pitchFamily="34" charset="0"/>
              </a:rPr>
              <a:pPr/>
              <a:t>43</a:t>
            </a:fld>
            <a:endParaRPr lang="en-US" altLang="en-US" sz="1200">
              <a:latin typeface="Arial" panose="020B0604020202020204" pitchFamily="34" charset="0"/>
            </a:endParaRPr>
          </a:p>
        </p:txBody>
      </p:sp>
      <p:sp>
        <p:nvSpPr>
          <p:cNvPr id="31747" name="Rectangle 2">
            <a:extLst>
              <a:ext uri="{FF2B5EF4-FFF2-40B4-BE49-F238E27FC236}">
                <a16:creationId xmlns:a16="http://schemas.microsoft.com/office/drawing/2014/main" id="{31D810F9-4066-43C9-93CC-B29AEEF02641}"/>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C68EA84C-9D76-4B1B-AE1B-643E7CC31D8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9F63F213-1075-4067-9C7D-5C234869A0E0}"/>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10C2A07C-8E91-4ECC-9BD7-8F99431EE9A4}" type="slidenum">
              <a:rPr lang="en-US" altLang="en-US" sz="1200">
                <a:latin typeface="Arial" panose="020B0604020202020204" pitchFamily="34" charset="0"/>
              </a:rPr>
              <a:pPr/>
              <a:t>44</a:t>
            </a:fld>
            <a:endParaRPr lang="en-US" altLang="en-US" sz="1200">
              <a:latin typeface="Arial" panose="020B0604020202020204" pitchFamily="34" charset="0"/>
            </a:endParaRPr>
          </a:p>
        </p:txBody>
      </p:sp>
      <p:sp>
        <p:nvSpPr>
          <p:cNvPr id="33795" name="Rectangle 2">
            <a:extLst>
              <a:ext uri="{FF2B5EF4-FFF2-40B4-BE49-F238E27FC236}">
                <a16:creationId xmlns:a16="http://schemas.microsoft.com/office/drawing/2014/main" id="{97AA1EC7-3E86-42C9-9BBB-F46E1D533C48}"/>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5627BBD6-3782-4205-8C75-4B6C5EF1A6D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DE863F19-B715-47E7-9974-B4731020DF7D}"/>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2E4E7063-20C0-48C7-98DC-97CE3D158B08}" type="slidenum">
              <a:rPr lang="en-US" altLang="en-US" sz="1200">
                <a:latin typeface="Arial" panose="020B0604020202020204" pitchFamily="34" charset="0"/>
              </a:rPr>
              <a:pPr/>
              <a:t>45</a:t>
            </a:fld>
            <a:endParaRPr lang="en-US" altLang="en-US" sz="1200">
              <a:latin typeface="Arial" panose="020B0604020202020204" pitchFamily="34" charset="0"/>
            </a:endParaRPr>
          </a:p>
        </p:txBody>
      </p:sp>
      <p:sp>
        <p:nvSpPr>
          <p:cNvPr id="35843" name="Rectangle 2">
            <a:extLst>
              <a:ext uri="{FF2B5EF4-FFF2-40B4-BE49-F238E27FC236}">
                <a16:creationId xmlns:a16="http://schemas.microsoft.com/office/drawing/2014/main" id="{F370F935-C988-43EC-80E9-45C3F8CBDF7E}"/>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FEFD612E-C13D-45FC-BC3A-2B2E86F89A6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F79AF901-2F3B-496A-8B6C-271180C77FA4}"/>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D86A37BA-E360-429A-B209-563B08D99B7E}" type="slidenum">
              <a:rPr lang="en-US" altLang="en-US" sz="1200">
                <a:latin typeface="Arial" panose="020B0604020202020204" pitchFamily="34" charset="0"/>
              </a:rPr>
              <a:pPr/>
              <a:t>46</a:t>
            </a:fld>
            <a:endParaRPr lang="en-US" altLang="en-US" sz="1200">
              <a:latin typeface="Arial" panose="020B0604020202020204" pitchFamily="34" charset="0"/>
            </a:endParaRPr>
          </a:p>
        </p:txBody>
      </p:sp>
      <p:sp>
        <p:nvSpPr>
          <p:cNvPr id="37891" name="Rectangle 2">
            <a:extLst>
              <a:ext uri="{FF2B5EF4-FFF2-40B4-BE49-F238E27FC236}">
                <a16:creationId xmlns:a16="http://schemas.microsoft.com/office/drawing/2014/main" id="{0449EB4A-DC74-4E77-84CB-0120C7DDF356}"/>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0569C9A1-9602-4D7B-92D2-CE44E20A59F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59CD3A6F-61D9-4D4D-B12C-0BB713274E90}"/>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F60F713E-E7D9-43C8-9B65-B1EA0229B12D}" type="slidenum">
              <a:rPr lang="en-US" altLang="en-US" sz="1200">
                <a:latin typeface="Arial" panose="020B0604020202020204" pitchFamily="34" charset="0"/>
              </a:rPr>
              <a:pPr/>
              <a:t>47</a:t>
            </a:fld>
            <a:endParaRPr lang="en-US" altLang="en-US" sz="1200">
              <a:latin typeface="Arial" panose="020B0604020202020204" pitchFamily="34" charset="0"/>
            </a:endParaRPr>
          </a:p>
        </p:txBody>
      </p:sp>
      <p:sp>
        <p:nvSpPr>
          <p:cNvPr id="39939" name="Rectangle 2">
            <a:extLst>
              <a:ext uri="{FF2B5EF4-FFF2-40B4-BE49-F238E27FC236}">
                <a16:creationId xmlns:a16="http://schemas.microsoft.com/office/drawing/2014/main" id="{8811D4D1-7B3E-42DF-80B4-FFE666B90739}"/>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D0D8BC25-3B10-43DF-BD73-D6644FE4076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1E0C953D-7D28-4D3D-8190-A8FEA0870623}"/>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9B936D18-8011-4CBA-B5E6-63EF04FBA082}" type="slidenum">
              <a:rPr lang="en-US" altLang="en-US" sz="1200">
                <a:latin typeface="Arial" panose="020B0604020202020204" pitchFamily="34" charset="0"/>
              </a:rPr>
              <a:pPr/>
              <a:t>48</a:t>
            </a:fld>
            <a:endParaRPr lang="en-US" altLang="en-US" sz="1200">
              <a:latin typeface="Arial" panose="020B0604020202020204" pitchFamily="34" charset="0"/>
            </a:endParaRPr>
          </a:p>
        </p:txBody>
      </p:sp>
      <p:sp>
        <p:nvSpPr>
          <p:cNvPr id="41987" name="Rectangle 2">
            <a:extLst>
              <a:ext uri="{FF2B5EF4-FFF2-40B4-BE49-F238E27FC236}">
                <a16:creationId xmlns:a16="http://schemas.microsoft.com/office/drawing/2014/main" id="{7BF4DFA8-B898-437F-9F1C-D78937235E66}"/>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5C2F8AFE-F55B-4D36-A1C5-F7D306356AB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B0189329-254C-45B9-9564-CD83EF898B85}"/>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46EBCB59-8349-404E-A46B-4B2AAA69E0C6}" type="slidenum">
              <a:rPr lang="en-US" altLang="en-US" sz="1200">
                <a:latin typeface="Arial" panose="020B0604020202020204" pitchFamily="34" charset="0"/>
              </a:rPr>
              <a:pPr/>
              <a:t>49</a:t>
            </a:fld>
            <a:endParaRPr lang="en-US" altLang="en-US" sz="1200">
              <a:latin typeface="Arial" panose="020B0604020202020204" pitchFamily="34" charset="0"/>
            </a:endParaRPr>
          </a:p>
        </p:txBody>
      </p:sp>
      <p:sp>
        <p:nvSpPr>
          <p:cNvPr id="44035" name="Rectangle 2">
            <a:extLst>
              <a:ext uri="{FF2B5EF4-FFF2-40B4-BE49-F238E27FC236}">
                <a16:creationId xmlns:a16="http://schemas.microsoft.com/office/drawing/2014/main" id="{7F567BDF-DADB-44C2-8C1E-E47CEE8EA70B}"/>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C6C3BC82-949F-4CE1-9DB0-43D0069C844B}"/>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miter lim="800000"/>
            <a:headEnd/>
            <a:tailEnd/>
          </a:ln>
        </p:spPr>
        <p:txBody>
          <a:bodyPr/>
          <a:lstStyle/>
          <a:p>
            <a:fld id="{674D6FF0-05FA-4774-8A5A-72144E257E3F}" type="slidenum">
              <a:rPr lang="en-US" altLang="en-US" smtClean="0"/>
              <a:pPr/>
              <a:t>5</a:t>
            </a:fld>
            <a:endParaRPr lang="en-US" alt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p:spPr>
        <p:txBody>
          <a:bodyPr/>
          <a:lstStyle/>
          <a:p>
            <a:pPr eaLnBrk="1" hangingPunct="1"/>
            <a:endParaRPr lang="en-US" altLang="en-US"/>
          </a:p>
        </p:txBody>
      </p:sp>
      <p:sp>
        <p:nvSpPr>
          <p:cNvPr id="2" name="Header Placeholder 1">
            <a:extLst>
              <a:ext uri="{FF2B5EF4-FFF2-40B4-BE49-F238E27FC236}">
                <a16:creationId xmlns:a16="http://schemas.microsoft.com/office/drawing/2014/main" id="{F98A5D26-84AA-415F-8C59-1FE0E9FE7FB4}"/>
              </a:ext>
            </a:extLst>
          </p:cNvPr>
          <p:cNvSpPr>
            <a:spLocks noGrp="1"/>
          </p:cNvSpPr>
          <p:nvPr>
            <p:ph type="hdr" sz="quarter"/>
          </p:nvPr>
        </p:nvSpPr>
        <p:spPr/>
        <p:txBody>
          <a:bodyPr/>
          <a:lstStyle/>
          <a:p>
            <a:pPr>
              <a:defRPr/>
            </a:pPr>
            <a:r>
              <a:rPr lang="en-US"/>
              <a:t>Ethics for Municipal Clerks</a:t>
            </a:r>
          </a:p>
        </p:txBody>
      </p:sp>
      <p:sp>
        <p:nvSpPr>
          <p:cNvPr id="3" name="Date Placeholder 2">
            <a:extLst>
              <a:ext uri="{FF2B5EF4-FFF2-40B4-BE49-F238E27FC236}">
                <a16:creationId xmlns:a16="http://schemas.microsoft.com/office/drawing/2014/main" id="{2CFBC638-B933-44EC-A6F9-714EF72B3346}"/>
              </a:ext>
            </a:extLst>
          </p:cNvPr>
          <p:cNvSpPr>
            <a:spLocks noGrp="1"/>
          </p:cNvSpPr>
          <p:nvPr>
            <p:ph type="dt" idx="1"/>
          </p:nvPr>
        </p:nvSpPr>
        <p:spPr/>
        <p:txBody>
          <a:bodyPr/>
          <a:lstStyle/>
          <a:p>
            <a:pPr>
              <a:defRPr/>
            </a:pPr>
            <a:endParaRPr lang="en-US"/>
          </a:p>
        </p:txBody>
      </p:sp>
      <p:sp>
        <p:nvSpPr>
          <p:cNvPr id="6" name="Footer Placeholder 5">
            <a:extLst>
              <a:ext uri="{FF2B5EF4-FFF2-40B4-BE49-F238E27FC236}">
                <a16:creationId xmlns:a16="http://schemas.microsoft.com/office/drawing/2014/main" id="{DAA8DB25-7BEB-4501-B5E8-C44277D4BC5B}"/>
              </a:ext>
            </a:extLst>
          </p:cNvPr>
          <p:cNvSpPr>
            <a:spLocks noGrp="1"/>
          </p:cNvSpPr>
          <p:nvPr>
            <p:ph type="ftr" sz="quarter" idx="4"/>
          </p:nvPr>
        </p:nvSpPr>
        <p:spPr/>
        <p:txBody>
          <a:bodyPr/>
          <a:lstStyle/>
          <a:p>
            <a:pPr>
              <a:defRPr/>
            </a:pPr>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D04CD87C-9359-4D4A-875C-56F9B2C348A5}"/>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F5CA5CFB-592D-4FDD-9360-3F9D86E56146}" type="slidenum">
              <a:rPr lang="en-US" altLang="en-US" sz="1200">
                <a:latin typeface="Arial" panose="020B0604020202020204" pitchFamily="34" charset="0"/>
              </a:rPr>
              <a:pPr/>
              <a:t>50</a:t>
            </a:fld>
            <a:endParaRPr lang="en-US" altLang="en-US" sz="1200">
              <a:latin typeface="Arial" panose="020B0604020202020204" pitchFamily="34" charset="0"/>
            </a:endParaRPr>
          </a:p>
        </p:txBody>
      </p:sp>
      <p:sp>
        <p:nvSpPr>
          <p:cNvPr id="46083" name="Rectangle 2">
            <a:extLst>
              <a:ext uri="{FF2B5EF4-FFF2-40B4-BE49-F238E27FC236}">
                <a16:creationId xmlns:a16="http://schemas.microsoft.com/office/drawing/2014/main" id="{FAACD9F9-B81B-420B-8C00-B814C8E9A163}"/>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A6D4B6A1-1ED4-4519-A749-B9CC7346AA1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D635D3E5-2BF3-41DF-8923-AF8FBDEFA92E}"/>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E84950E6-468A-47C3-9F6D-47C95EC9319B}" type="slidenum">
              <a:rPr lang="en-US" altLang="en-US" sz="1200">
                <a:latin typeface="Arial" panose="020B0604020202020204" pitchFamily="34" charset="0"/>
              </a:rPr>
              <a:pPr/>
              <a:t>51</a:t>
            </a:fld>
            <a:endParaRPr lang="en-US" altLang="en-US" sz="1200">
              <a:latin typeface="Arial" panose="020B0604020202020204" pitchFamily="34" charset="0"/>
            </a:endParaRPr>
          </a:p>
        </p:txBody>
      </p:sp>
      <p:sp>
        <p:nvSpPr>
          <p:cNvPr id="48131" name="Rectangle 2">
            <a:extLst>
              <a:ext uri="{FF2B5EF4-FFF2-40B4-BE49-F238E27FC236}">
                <a16:creationId xmlns:a16="http://schemas.microsoft.com/office/drawing/2014/main" id="{10F40466-4BBA-4EA4-81E0-16B951DFB4BA}"/>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D3109DAF-4A5C-4511-9300-550C2F5200B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D601E6A5-3CF8-4B42-93CA-3E87480197E3}"/>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B0DB409F-4877-44FA-BBE1-A920AE1D30EF}" type="slidenum">
              <a:rPr lang="en-US" altLang="en-US" sz="1200">
                <a:latin typeface="Arial" panose="020B0604020202020204" pitchFamily="34" charset="0"/>
              </a:rPr>
              <a:pPr/>
              <a:t>52</a:t>
            </a:fld>
            <a:endParaRPr lang="en-US" altLang="en-US" sz="1200">
              <a:latin typeface="Arial" panose="020B0604020202020204" pitchFamily="34" charset="0"/>
            </a:endParaRPr>
          </a:p>
        </p:txBody>
      </p:sp>
      <p:sp>
        <p:nvSpPr>
          <p:cNvPr id="50179" name="Rectangle 2">
            <a:extLst>
              <a:ext uri="{FF2B5EF4-FFF2-40B4-BE49-F238E27FC236}">
                <a16:creationId xmlns:a16="http://schemas.microsoft.com/office/drawing/2014/main" id="{4F7E1953-D9D9-4FB3-A9A2-359F0198A2EB}"/>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F0B870D5-A530-471B-8C16-10EDDF126DC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2C3A74DF-10C2-4721-B5BA-A137526C30EB}"/>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9BC2CF3A-3E16-48C0-AEE9-9A9E63DFEEA2}" type="slidenum">
              <a:rPr lang="en-US" altLang="en-US" sz="1200">
                <a:latin typeface="Arial" panose="020B0604020202020204" pitchFamily="34" charset="0"/>
              </a:rPr>
              <a:pPr/>
              <a:t>53</a:t>
            </a:fld>
            <a:endParaRPr lang="en-US" altLang="en-US" sz="1200">
              <a:latin typeface="Arial" panose="020B0604020202020204" pitchFamily="34" charset="0"/>
            </a:endParaRPr>
          </a:p>
        </p:txBody>
      </p:sp>
      <p:sp>
        <p:nvSpPr>
          <p:cNvPr id="52227" name="Rectangle 2">
            <a:extLst>
              <a:ext uri="{FF2B5EF4-FFF2-40B4-BE49-F238E27FC236}">
                <a16:creationId xmlns:a16="http://schemas.microsoft.com/office/drawing/2014/main" id="{F6119822-461F-4151-BF7C-A16A83BD53DF}"/>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6B4014BB-FEEE-4C86-91B5-6258236B208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4407A6D0-A32E-4D16-9BBA-CE1321D01643}"/>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B5BD6E8A-BF8C-4645-80AC-A56CD7487951}" type="slidenum">
              <a:rPr lang="en-US" altLang="en-US" sz="1200">
                <a:latin typeface="Arial" panose="020B0604020202020204" pitchFamily="34" charset="0"/>
              </a:rPr>
              <a:pPr/>
              <a:t>54</a:t>
            </a:fld>
            <a:endParaRPr lang="en-US" altLang="en-US" sz="1200">
              <a:latin typeface="Arial" panose="020B0604020202020204" pitchFamily="34" charset="0"/>
            </a:endParaRPr>
          </a:p>
        </p:txBody>
      </p:sp>
      <p:sp>
        <p:nvSpPr>
          <p:cNvPr id="64515" name="Rectangle 2">
            <a:extLst>
              <a:ext uri="{FF2B5EF4-FFF2-40B4-BE49-F238E27FC236}">
                <a16:creationId xmlns:a16="http://schemas.microsoft.com/office/drawing/2014/main" id="{C0747713-7D43-4726-B617-3ADA46F99CDF}"/>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CDFEC51C-D2BC-4286-8976-6486343C95E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miter lim="800000"/>
            <a:headEnd/>
            <a:tailEnd/>
          </a:ln>
        </p:spPr>
        <p:txBody>
          <a:bodyPr/>
          <a:lstStyle/>
          <a:p>
            <a:fld id="{71E5477B-CE67-420F-8386-9AA55A201165}" type="slidenum">
              <a:rPr lang="en-US" altLang="en-US" smtClean="0"/>
              <a:pPr/>
              <a:t>6</a:t>
            </a:fld>
            <a:endParaRPr lang="en-US" alt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p:spPr>
        <p:txBody>
          <a:bodyPr/>
          <a:lstStyle/>
          <a:p>
            <a:pPr eaLnBrk="1" hangingPunct="1"/>
            <a:endParaRPr lang="en-US" altLang="en-US"/>
          </a:p>
        </p:txBody>
      </p:sp>
      <p:sp>
        <p:nvSpPr>
          <p:cNvPr id="2" name="Header Placeholder 1">
            <a:extLst>
              <a:ext uri="{FF2B5EF4-FFF2-40B4-BE49-F238E27FC236}">
                <a16:creationId xmlns:a16="http://schemas.microsoft.com/office/drawing/2014/main" id="{6CEE8F10-5EAF-4F15-A053-A0B7F3DB9301}"/>
              </a:ext>
            </a:extLst>
          </p:cNvPr>
          <p:cNvSpPr>
            <a:spLocks noGrp="1"/>
          </p:cNvSpPr>
          <p:nvPr>
            <p:ph type="hdr" sz="quarter"/>
          </p:nvPr>
        </p:nvSpPr>
        <p:spPr/>
        <p:txBody>
          <a:bodyPr/>
          <a:lstStyle/>
          <a:p>
            <a:pPr>
              <a:defRPr/>
            </a:pPr>
            <a:r>
              <a:rPr lang="en-US"/>
              <a:t>Ethics for Municipal Clerks</a:t>
            </a:r>
          </a:p>
        </p:txBody>
      </p:sp>
      <p:sp>
        <p:nvSpPr>
          <p:cNvPr id="3" name="Date Placeholder 2">
            <a:extLst>
              <a:ext uri="{FF2B5EF4-FFF2-40B4-BE49-F238E27FC236}">
                <a16:creationId xmlns:a16="http://schemas.microsoft.com/office/drawing/2014/main" id="{52EC0270-E44E-41A1-B8AA-4430386D708E}"/>
              </a:ext>
            </a:extLst>
          </p:cNvPr>
          <p:cNvSpPr>
            <a:spLocks noGrp="1"/>
          </p:cNvSpPr>
          <p:nvPr>
            <p:ph type="dt" idx="1"/>
          </p:nvPr>
        </p:nvSpPr>
        <p:spPr/>
        <p:txBody>
          <a:bodyPr/>
          <a:lstStyle/>
          <a:p>
            <a:pPr>
              <a:defRPr/>
            </a:pPr>
            <a:endParaRPr lang="en-US"/>
          </a:p>
        </p:txBody>
      </p:sp>
      <p:sp>
        <p:nvSpPr>
          <p:cNvPr id="6" name="Footer Placeholder 5">
            <a:extLst>
              <a:ext uri="{FF2B5EF4-FFF2-40B4-BE49-F238E27FC236}">
                <a16:creationId xmlns:a16="http://schemas.microsoft.com/office/drawing/2014/main" id="{A6DD1AAE-6464-4BEC-9549-0864C5B3B44E}"/>
              </a:ext>
            </a:extLst>
          </p:cNvPr>
          <p:cNvSpPr>
            <a:spLocks noGrp="1"/>
          </p:cNvSpPr>
          <p:nvPr>
            <p:ph type="ftr" sz="quarter" idx="4"/>
          </p:nvPr>
        </p:nvSpPr>
        <p:spPr/>
        <p:txBody>
          <a:bodyPr/>
          <a:lstStyle/>
          <a:p>
            <a:pPr>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78229353-95EB-44FF-823B-A0153094723A}"/>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FBD18877-B285-4A01-B5B5-F81A5681AA6A}" type="slidenum">
              <a:rPr lang="en-US" altLang="en-US" sz="1200">
                <a:latin typeface="Arial" panose="020B0604020202020204" pitchFamily="34" charset="0"/>
              </a:rPr>
              <a:pPr/>
              <a:t>7</a:t>
            </a:fld>
            <a:endParaRPr lang="en-US" altLang="en-US" sz="1200">
              <a:latin typeface="Arial" panose="020B0604020202020204" pitchFamily="34" charset="0"/>
            </a:endParaRPr>
          </a:p>
        </p:txBody>
      </p:sp>
      <p:sp>
        <p:nvSpPr>
          <p:cNvPr id="11267" name="Rectangle 2">
            <a:extLst>
              <a:ext uri="{FF2B5EF4-FFF2-40B4-BE49-F238E27FC236}">
                <a16:creationId xmlns:a16="http://schemas.microsoft.com/office/drawing/2014/main" id="{6F2045A5-1452-4563-9693-A8329EBDCD8A}"/>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3F50776-74E0-4A8A-ACDF-2065E11AF64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5D943472-BEDB-480C-8ED3-32542EF5DD23}"/>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9300" indent="-287338">
              <a:defRPr sz="3600">
                <a:solidFill>
                  <a:schemeClr val="tx1"/>
                </a:solidFill>
                <a:latin typeface="Tahoma" panose="020B0604030504040204" pitchFamily="34" charset="0"/>
              </a:defRPr>
            </a:lvl2pPr>
            <a:lvl3pPr marL="1152525" indent="-230188">
              <a:defRPr sz="3600">
                <a:solidFill>
                  <a:schemeClr val="tx1"/>
                </a:solidFill>
                <a:latin typeface="Tahoma" panose="020B0604030504040204" pitchFamily="34" charset="0"/>
              </a:defRPr>
            </a:lvl3pPr>
            <a:lvl4pPr marL="1614488" indent="-230188">
              <a:defRPr sz="3600">
                <a:solidFill>
                  <a:schemeClr val="tx1"/>
                </a:solidFill>
                <a:latin typeface="Tahoma" panose="020B0604030504040204" pitchFamily="34" charset="0"/>
              </a:defRPr>
            </a:lvl4pPr>
            <a:lvl5pPr marL="2076450" indent="-230188">
              <a:defRPr sz="3600">
                <a:solidFill>
                  <a:schemeClr val="tx1"/>
                </a:solidFill>
                <a:latin typeface="Tahoma" panose="020B0604030504040204" pitchFamily="34" charset="0"/>
              </a:defRPr>
            </a:lvl5pPr>
            <a:lvl6pPr marL="2533650" indent="-230188" eaLnBrk="0" fontAlgn="base" hangingPunct="0">
              <a:spcBef>
                <a:spcPct val="0"/>
              </a:spcBef>
              <a:spcAft>
                <a:spcPct val="0"/>
              </a:spcAft>
              <a:defRPr sz="3600">
                <a:solidFill>
                  <a:schemeClr val="tx1"/>
                </a:solidFill>
                <a:latin typeface="Tahoma" panose="020B0604030504040204" pitchFamily="34" charset="0"/>
              </a:defRPr>
            </a:lvl6pPr>
            <a:lvl7pPr marL="2990850" indent="-230188" eaLnBrk="0" fontAlgn="base" hangingPunct="0">
              <a:spcBef>
                <a:spcPct val="0"/>
              </a:spcBef>
              <a:spcAft>
                <a:spcPct val="0"/>
              </a:spcAft>
              <a:defRPr sz="3600">
                <a:solidFill>
                  <a:schemeClr val="tx1"/>
                </a:solidFill>
                <a:latin typeface="Tahoma" panose="020B0604030504040204" pitchFamily="34" charset="0"/>
              </a:defRPr>
            </a:lvl7pPr>
            <a:lvl8pPr marL="3448050" indent="-230188" eaLnBrk="0" fontAlgn="base" hangingPunct="0">
              <a:spcBef>
                <a:spcPct val="0"/>
              </a:spcBef>
              <a:spcAft>
                <a:spcPct val="0"/>
              </a:spcAft>
              <a:defRPr sz="3600">
                <a:solidFill>
                  <a:schemeClr val="tx1"/>
                </a:solidFill>
                <a:latin typeface="Tahoma" panose="020B0604030504040204" pitchFamily="34" charset="0"/>
              </a:defRPr>
            </a:lvl8pPr>
            <a:lvl9pPr marL="3905250" indent="-230188" eaLnBrk="0" fontAlgn="base" hangingPunct="0">
              <a:spcBef>
                <a:spcPct val="0"/>
              </a:spcBef>
              <a:spcAft>
                <a:spcPct val="0"/>
              </a:spcAft>
              <a:defRPr sz="3600">
                <a:solidFill>
                  <a:schemeClr val="tx1"/>
                </a:solidFill>
                <a:latin typeface="Tahoma" panose="020B0604030504040204" pitchFamily="34" charset="0"/>
              </a:defRPr>
            </a:lvl9pPr>
          </a:lstStyle>
          <a:p>
            <a:fld id="{8AC0C19F-EF47-49A7-8E8F-27C347FA6CC6}" type="slidenum">
              <a:rPr lang="en-US" altLang="en-US" sz="1200">
                <a:latin typeface="Arial" panose="020B0604020202020204" pitchFamily="34" charset="0"/>
              </a:rPr>
              <a:pPr/>
              <a:t>8</a:t>
            </a:fld>
            <a:endParaRPr lang="en-US" altLang="en-US" sz="1200">
              <a:latin typeface="Arial" panose="020B0604020202020204" pitchFamily="34" charset="0"/>
            </a:endParaRPr>
          </a:p>
        </p:txBody>
      </p:sp>
      <p:sp>
        <p:nvSpPr>
          <p:cNvPr id="13315" name="Rectangle 2">
            <a:extLst>
              <a:ext uri="{FF2B5EF4-FFF2-40B4-BE49-F238E27FC236}">
                <a16:creationId xmlns:a16="http://schemas.microsoft.com/office/drawing/2014/main" id="{336B41FE-8096-497A-B527-4E6850EDA3CA}"/>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AA50F10F-AF43-4BA9-8E58-A4F092050B4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
        <p:nvSpPr>
          <p:cNvPr id="13317" name="Header Placeholder 1">
            <a:extLst>
              <a:ext uri="{FF2B5EF4-FFF2-40B4-BE49-F238E27FC236}">
                <a16:creationId xmlns:a16="http://schemas.microsoft.com/office/drawing/2014/main" id="{CE807937-93F4-4301-BCB4-0E955C3186E8}"/>
              </a:ext>
            </a:extLst>
          </p:cNvPr>
          <p:cNvSpPr>
            <a:spLocks noGrp="1"/>
          </p:cNvSpPr>
          <p:nvPr>
            <p:ph type="hdr" sz="quarter"/>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EMCC Board</a:t>
            </a:r>
          </a:p>
        </p:txBody>
      </p:sp>
      <p:sp>
        <p:nvSpPr>
          <p:cNvPr id="13318" name="Date Placeholder 2">
            <a:extLst>
              <a:ext uri="{FF2B5EF4-FFF2-40B4-BE49-F238E27FC236}">
                <a16:creationId xmlns:a16="http://schemas.microsoft.com/office/drawing/2014/main" id="{1602A70B-27F3-4AA8-86D2-EAEF8E74868F}"/>
              </a:ext>
            </a:extLst>
          </p:cNvPr>
          <p:cNvSpPr>
            <a:spLocks noGrp="1"/>
          </p:cNvSpPr>
          <p:nvPr>
            <p:ph type="dt" sz="quarter" idx="1"/>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02/05/2018</a:t>
            </a:r>
          </a:p>
        </p:txBody>
      </p:sp>
      <p:sp>
        <p:nvSpPr>
          <p:cNvPr id="13319" name="Footer Placeholder 3">
            <a:extLst>
              <a:ext uri="{FF2B5EF4-FFF2-40B4-BE49-F238E27FC236}">
                <a16:creationId xmlns:a16="http://schemas.microsoft.com/office/drawing/2014/main" id="{9E32D9AD-4045-48AF-AAD9-85AD7F239085}"/>
              </a:ext>
            </a:extLst>
          </p:cNvPr>
          <p:cNvSpPr>
            <a:spLocks noGrp="1"/>
          </p:cNvSpPr>
          <p:nvPr>
            <p:ph type="ftr" sz="quarter" idx="4"/>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r>
              <a:rPr lang="en-US" altLang="en-US" sz="1200">
                <a:latin typeface="Arial" panose="020B0604020202020204" pitchFamily="34" charset="0"/>
              </a:rPr>
              <a:t>Ethics and Open Meetings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8443DE3F-251C-4EF3-B24A-C892C64BCB56}"/>
              </a:ext>
            </a:extLst>
          </p:cNvPr>
          <p:cNvSpPr>
            <a:spLocks noGrp="1" noChangeArrowheads="1"/>
          </p:cNvSpPr>
          <p:nvPr>
            <p:ph type="sldNum" sz="quarter" idx="5"/>
          </p:nvPr>
        </p:nvSpPr>
        <p:spPr>
          <a:noFill/>
        </p:spPr>
        <p:txBody>
          <a:bodyPr/>
          <a:lstStyle>
            <a:lvl1pPr>
              <a:defRPr sz="3600">
                <a:solidFill>
                  <a:schemeClr val="tx1"/>
                </a:solidFill>
                <a:latin typeface="Tahoma" panose="020B0604030504040204" pitchFamily="34" charset="0"/>
              </a:defRPr>
            </a:lvl1pPr>
            <a:lvl2pPr marL="742950" indent="-285750">
              <a:defRPr sz="3600">
                <a:solidFill>
                  <a:schemeClr val="tx1"/>
                </a:solidFill>
                <a:latin typeface="Tahoma" panose="020B0604030504040204" pitchFamily="34" charset="0"/>
              </a:defRPr>
            </a:lvl2pPr>
            <a:lvl3pPr marL="1143000" indent="-228600">
              <a:defRPr sz="3600">
                <a:solidFill>
                  <a:schemeClr val="tx1"/>
                </a:solidFill>
                <a:latin typeface="Tahoma" panose="020B0604030504040204" pitchFamily="34" charset="0"/>
              </a:defRPr>
            </a:lvl3pPr>
            <a:lvl4pPr marL="1600200" indent="-228600">
              <a:defRPr sz="3600">
                <a:solidFill>
                  <a:schemeClr val="tx1"/>
                </a:solidFill>
                <a:latin typeface="Tahoma" panose="020B0604030504040204" pitchFamily="34" charset="0"/>
              </a:defRPr>
            </a:lvl4pPr>
            <a:lvl5pPr marL="2057400" indent="-228600">
              <a:defRPr sz="3600">
                <a:solidFill>
                  <a:schemeClr val="tx1"/>
                </a:solidFill>
                <a:latin typeface="Tahoma" panose="020B0604030504040204" pitchFamily="34"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defRPr>
            </a:lvl9pPr>
          </a:lstStyle>
          <a:p>
            <a:fld id="{CDF2D776-07B7-4CEC-94C6-2F411A5897CE}" type="slidenum">
              <a:rPr lang="en-US" altLang="en-US" sz="1200">
                <a:latin typeface="Arial" panose="020B0604020202020204" pitchFamily="34" charset="0"/>
              </a:rPr>
              <a:pPr/>
              <a:t>9</a:t>
            </a:fld>
            <a:endParaRPr lang="en-US" altLang="en-US" sz="1200">
              <a:latin typeface="Arial" panose="020B0604020202020204" pitchFamily="34" charset="0"/>
            </a:endParaRPr>
          </a:p>
        </p:txBody>
      </p:sp>
      <p:sp>
        <p:nvSpPr>
          <p:cNvPr id="15363" name="Rectangle 2">
            <a:extLst>
              <a:ext uri="{FF2B5EF4-FFF2-40B4-BE49-F238E27FC236}">
                <a16:creationId xmlns:a16="http://schemas.microsoft.com/office/drawing/2014/main" id="{E989F301-0B5D-4BC3-AC7C-7572FD3357D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647AFF38-4BA6-44A8-B5D2-B071A24C5C8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84002"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noProof="0"/>
              <a:t>Click to edit Master title style</a:t>
            </a:r>
          </a:p>
        </p:txBody>
      </p:sp>
      <p:sp>
        <p:nvSpPr>
          <p:cNvPr id="3840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4" name="Rectangle 4">
            <a:extLst>
              <a:ext uri="{FF2B5EF4-FFF2-40B4-BE49-F238E27FC236}">
                <a16:creationId xmlns:a16="http://schemas.microsoft.com/office/drawing/2014/main" id="{B270644B-4BE6-4FCD-BFF1-AFA0E574EC0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F0D9C1B-1751-4E5E-97F4-CA6B5407D8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B517440-84BF-477E-BB96-088950F9DC98}"/>
              </a:ext>
            </a:extLst>
          </p:cNvPr>
          <p:cNvSpPr>
            <a:spLocks noGrp="1" noChangeArrowheads="1"/>
          </p:cNvSpPr>
          <p:nvPr>
            <p:ph type="sldNum" sz="quarter" idx="12"/>
          </p:nvPr>
        </p:nvSpPr>
        <p:spPr>
          <a:ln/>
        </p:spPr>
        <p:txBody>
          <a:bodyPr/>
          <a:lstStyle>
            <a:lvl1pPr>
              <a:defRPr/>
            </a:lvl1pPr>
          </a:lstStyle>
          <a:p>
            <a:pPr>
              <a:defRPr/>
            </a:pPr>
            <a:fld id="{BF8554EC-0A7D-4CD4-92C6-7C4D7B0869BD}" type="slidenum">
              <a:rPr lang="en-US" altLang="en-US"/>
              <a:pPr>
                <a:defRPr/>
              </a:pPr>
              <a:t>‹#›</a:t>
            </a:fld>
            <a:endParaRPr lang="en-US" altLang="en-US"/>
          </a:p>
        </p:txBody>
      </p:sp>
    </p:spTree>
    <p:extLst>
      <p:ext uri="{BB962C8B-B14F-4D97-AF65-F5344CB8AC3E}">
        <p14:creationId xmlns:p14="http://schemas.microsoft.com/office/powerpoint/2010/main" val="2878769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819C336-CBDB-41CC-80D1-259C6ADB8E2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EADDAC-433C-4451-9E54-3A0A946132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FA07FB3-6224-4DF6-AB84-FEFA96D2F125}"/>
              </a:ext>
            </a:extLst>
          </p:cNvPr>
          <p:cNvSpPr>
            <a:spLocks noGrp="1" noChangeArrowheads="1"/>
          </p:cNvSpPr>
          <p:nvPr>
            <p:ph type="sldNum" sz="quarter" idx="12"/>
          </p:nvPr>
        </p:nvSpPr>
        <p:spPr>
          <a:ln/>
        </p:spPr>
        <p:txBody>
          <a:bodyPr/>
          <a:lstStyle>
            <a:lvl1pPr>
              <a:defRPr/>
            </a:lvl1pPr>
          </a:lstStyle>
          <a:p>
            <a:pPr>
              <a:defRPr/>
            </a:pPr>
            <a:fld id="{EBFA3317-1E64-4F1C-ACF8-0506E682C780}" type="slidenum">
              <a:rPr lang="en-US" altLang="en-US"/>
              <a:pPr>
                <a:defRPr/>
              </a:pPr>
              <a:t>‹#›</a:t>
            </a:fld>
            <a:endParaRPr lang="en-US" altLang="en-US"/>
          </a:p>
        </p:txBody>
      </p:sp>
    </p:spTree>
    <p:extLst>
      <p:ext uri="{BB962C8B-B14F-4D97-AF65-F5344CB8AC3E}">
        <p14:creationId xmlns:p14="http://schemas.microsoft.com/office/powerpoint/2010/main" val="3515928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687EB60-92E4-4495-9E0D-CC6B9DD9075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BB6CC65-B043-464D-A520-ABD1D20B2A2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B29D77-09D8-4C16-8E9A-2049F15E3DB7}"/>
              </a:ext>
            </a:extLst>
          </p:cNvPr>
          <p:cNvSpPr>
            <a:spLocks noGrp="1" noChangeArrowheads="1"/>
          </p:cNvSpPr>
          <p:nvPr>
            <p:ph type="sldNum" sz="quarter" idx="12"/>
          </p:nvPr>
        </p:nvSpPr>
        <p:spPr>
          <a:ln/>
        </p:spPr>
        <p:txBody>
          <a:bodyPr/>
          <a:lstStyle>
            <a:lvl1pPr>
              <a:defRPr/>
            </a:lvl1pPr>
          </a:lstStyle>
          <a:p>
            <a:pPr>
              <a:defRPr/>
            </a:pPr>
            <a:fld id="{CF6C8FAF-64F3-47BE-86D8-9FF05FA53B8A}" type="slidenum">
              <a:rPr lang="en-US" altLang="en-US"/>
              <a:pPr>
                <a:defRPr/>
              </a:pPr>
              <a:t>‹#›</a:t>
            </a:fld>
            <a:endParaRPr lang="en-US" altLang="en-US"/>
          </a:p>
        </p:txBody>
      </p:sp>
    </p:spTree>
    <p:extLst>
      <p:ext uri="{BB962C8B-B14F-4D97-AF65-F5344CB8AC3E}">
        <p14:creationId xmlns:p14="http://schemas.microsoft.com/office/powerpoint/2010/main" val="629863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DDBA0D7-CDBE-4D88-A4E6-133F9F36772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9C68A62-4AAA-415C-B675-B9BC889EB6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E77B036-6FEF-4BE2-AFE9-B169D9A8E3BD}"/>
              </a:ext>
            </a:extLst>
          </p:cNvPr>
          <p:cNvSpPr>
            <a:spLocks noGrp="1" noChangeArrowheads="1"/>
          </p:cNvSpPr>
          <p:nvPr>
            <p:ph type="sldNum" sz="quarter" idx="12"/>
          </p:nvPr>
        </p:nvSpPr>
        <p:spPr>
          <a:ln/>
        </p:spPr>
        <p:txBody>
          <a:bodyPr/>
          <a:lstStyle>
            <a:lvl1pPr>
              <a:defRPr/>
            </a:lvl1pPr>
          </a:lstStyle>
          <a:p>
            <a:pPr>
              <a:defRPr/>
            </a:pPr>
            <a:fld id="{172ABF4D-12BB-4E43-B49E-5365BB8809D4}" type="slidenum">
              <a:rPr lang="en-US" altLang="en-US"/>
              <a:pPr>
                <a:defRPr/>
              </a:pPr>
              <a:t>‹#›</a:t>
            </a:fld>
            <a:endParaRPr lang="en-US" altLang="en-US"/>
          </a:p>
        </p:txBody>
      </p:sp>
    </p:spTree>
    <p:extLst>
      <p:ext uri="{BB962C8B-B14F-4D97-AF65-F5344CB8AC3E}">
        <p14:creationId xmlns:p14="http://schemas.microsoft.com/office/powerpoint/2010/main" val="23698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76CFC44-3A0D-4B0C-B47F-D18F4CFA63B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F308AF6-7DBF-4321-B4CD-2E016891E8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D6CF5F-6E53-44F6-A2FF-0B07BA74A590}"/>
              </a:ext>
            </a:extLst>
          </p:cNvPr>
          <p:cNvSpPr>
            <a:spLocks noGrp="1" noChangeArrowheads="1"/>
          </p:cNvSpPr>
          <p:nvPr>
            <p:ph type="sldNum" sz="quarter" idx="12"/>
          </p:nvPr>
        </p:nvSpPr>
        <p:spPr>
          <a:ln/>
        </p:spPr>
        <p:txBody>
          <a:bodyPr/>
          <a:lstStyle>
            <a:lvl1pPr>
              <a:defRPr/>
            </a:lvl1pPr>
          </a:lstStyle>
          <a:p>
            <a:pPr>
              <a:defRPr/>
            </a:pPr>
            <a:fld id="{585167B7-69E6-468A-B5F4-EF969DCC86F5}" type="slidenum">
              <a:rPr lang="en-US" altLang="en-US"/>
              <a:pPr>
                <a:defRPr/>
              </a:pPr>
              <a:t>‹#›</a:t>
            </a:fld>
            <a:endParaRPr lang="en-US" altLang="en-US"/>
          </a:p>
        </p:txBody>
      </p:sp>
    </p:spTree>
    <p:extLst>
      <p:ext uri="{BB962C8B-B14F-4D97-AF65-F5344CB8AC3E}">
        <p14:creationId xmlns:p14="http://schemas.microsoft.com/office/powerpoint/2010/main" val="1914054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E432D53-E09B-4B5B-9133-58F24D5F2BD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FE3E581-F546-4807-95DA-3927F30A2A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1C0EE2F-21F7-4DF8-BCE5-B71D21E0F9FB}"/>
              </a:ext>
            </a:extLst>
          </p:cNvPr>
          <p:cNvSpPr>
            <a:spLocks noGrp="1" noChangeArrowheads="1"/>
          </p:cNvSpPr>
          <p:nvPr>
            <p:ph type="sldNum" sz="quarter" idx="12"/>
          </p:nvPr>
        </p:nvSpPr>
        <p:spPr>
          <a:ln/>
        </p:spPr>
        <p:txBody>
          <a:bodyPr/>
          <a:lstStyle>
            <a:lvl1pPr>
              <a:defRPr/>
            </a:lvl1pPr>
          </a:lstStyle>
          <a:p>
            <a:pPr>
              <a:defRPr/>
            </a:pPr>
            <a:fld id="{CA39BA27-2B22-44A8-A220-394636A2899A}" type="slidenum">
              <a:rPr lang="en-US" altLang="en-US"/>
              <a:pPr>
                <a:defRPr/>
              </a:pPr>
              <a:t>‹#›</a:t>
            </a:fld>
            <a:endParaRPr lang="en-US" altLang="en-US"/>
          </a:p>
        </p:txBody>
      </p:sp>
    </p:spTree>
    <p:extLst>
      <p:ext uri="{BB962C8B-B14F-4D97-AF65-F5344CB8AC3E}">
        <p14:creationId xmlns:p14="http://schemas.microsoft.com/office/powerpoint/2010/main" val="350375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F8325E8-DC58-41DD-9E10-BA7DA3E687B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18133DD-E2CF-4CBC-910E-8E364E6D0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3ACB3B1-926C-4566-B3C5-9C17E734C55A}"/>
              </a:ext>
            </a:extLst>
          </p:cNvPr>
          <p:cNvSpPr>
            <a:spLocks noGrp="1" noChangeArrowheads="1"/>
          </p:cNvSpPr>
          <p:nvPr>
            <p:ph type="sldNum" sz="quarter" idx="12"/>
          </p:nvPr>
        </p:nvSpPr>
        <p:spPr>
          <a:ln/>
        </p:spPr>
        <p:txBody>
          <a:bodyPr/>
          <a:lstStyle>
            <a:lvl1pPr>
              <a:defRPr/>
            </a:lvl1pPr>
          </a:lstStyle>
          <a:p>
            <a:pPr>
              <a:defRPr/>
            </a:pPr>
            <a:fld id="{69249910-2087-4AF5-9D2E-C72146ABF54D}" type="slidenum">
              <a:rPr lang="en-US" altLang="en-US"/>
              <a:pPr>
                <a:defRPr/>
              </a:pPr>
              <a:t>‹#›</a:t>
            </a:fld>
            <a:endParaRPr lang="en-US" altLang="en-US"/>
          </a:p>
        </p:txBody>
      </p:sp>
    </p:spTree>
    <p:extLst>
      <p:ext uri="{BB962C8B-B14F-4D97-AF65-F5344CB8AC3E}">
        <p14:creationId xmlns:p14="http://schemas.microsoft.com/office/powerpoint/2010/main" val="124094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95E9D95-4CAC-4F0C-80E4-5A7865DF80F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2E9E8D3-5AFD-4B39-9B53-E569825968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031FC66-A6B4-4224-986B-D6522AAD659C}"/>
              </a:ext>
            </a:extLst>
          </p:cNvPr>
          <p:cNvSpPr>
            <a:spLocks noGrp="1" noChangeArrowheads="1"/>
          </p:cNvSpPr>
          <p:nvPr>
            <p:ph type="sldNum" sz="quarter" idx="12"/>
          </p:nvPr>
        </p:nvSpPr>
        <p:spPr>
          <a:ln/>
        </p:spPr>
        <p:txBody>
          <a:bodyPr/>
          <a:lstStyle>
            <a:lvl1pPr>
              <a:defRPr/>
            </a:lvl1pPr>
          </a:lstStyle>
          <a:p>
            <a:pPr>
              <a:defRPr/>
            </a:pPr>
            <a:fld id="{C65D47F0-C8BC-44BC-951E-D950F378A2B8}" type="slidenum">
              <a:rPr lang="en-US" altLang="en-US"/>
              <a:pPr>
                <a:defRPr/>
              </a:pPr>
              <a:t>‹#›</a:t>
            </a:fld>
            <a:endParaRPr lang="en-US" altLang="en-US"/>
          </a:p>
        </p:txBody>
      </p:sp>
    </p:spTree>
    <p:extLst>
      <p:ext uri="{BB962C8B-B14F-4D97-AF65-F5344CB8AC3E}">
        <p14:creationId xmlns:p14="http://schemas.microsoft.com/office/powerpoint/2010/main" val="44472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8EF9C1D-555C-43FD-B44B-05915B758E8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C70130D-4ECD-4835-8C76-18EAB99312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537590F-90D3-422A-B991-D61A88578312}"/>
              </a:ext>
            </a:extLst>
          </p:cNvPr>
          <p:cNvSpPr>
            <a:spLocks noGrp="1" noChangeArrowheads="1"/>
          </p:cNvSpPr>
          <p:nvPr>
            <p:ph type="sldNum" sz="quarter" idx="12"/>
          </p:nvPr>
        </p:nvSpPr>
        <p:spPr>
          <a:ln/>
        </p:spPr>
        <p:txBody>
          <a:bodyPr/>
          <a:lstStyle>
            <a:lvl1pPr>
              <a:defRPr/>
            </a:lvl1pPr>
          </a:lstStyle>
          <a:p>
            <a:pPr>
              <a:defRPr/>
            </a:pPr>
            <a:fld id="{417F389C-9847-4283-9F06-624D24BF76C3}" type="slidenum">
              <a:rPr lang="en-US" altLang="en-US"/>
              <a:pPr>
                <a:defRPr/>
              </a:pPr>
              <a:t>‹#›</a:t>
            </a:fld>
            <a:endParaRPr lang="en-US" altLang="en-US"/>
          </a:p>
        </p:txBody>
      </p:sp>
    </p:spTree>
    <p:extLst>
      <p:ext uri="{BB962C8B-B14F-4D97-AF65-F5344CB8AC3E}">
        <p14:creationId xmlns:p14="http://schemas.microsoft.com/office/powerpoint/2010/main" val="4251276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3585053-AAEF-46F8-BC83-396C7BAC0D8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302A00E-149A-4611-A780-E96411F593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459F5B2-F16F-46AA-B840-564E58B5C5F8}"/>
              </a:ext>
            </a:extLst>
          </p:cNvPr>
          <p:cNvSpPr>
            <a:spLocks noGrp="1" noChangeArrowheads="1"/>
          </p:cNvSpPr>
          <p:nvPr>
            <p:ph type="sldNum" sz="quarter" idx="12"/>
          </p:nvPr>
        </p:nvSpPr>
        <p:spPr>
          <a:ln/>
        </p:spPr>
        <p:txBody>
          <a:bodyPr/>
          <a:lstStyle>
            <a:lvl1pPr>
              <a:defRPr/>
            </a:lvl1pPr>
          </a:lstStyle>
          <a:p>
            <a:pPr>
              <a:defRPr/>
            </a:pPr>
            <a:fld id="{AF12B5B8-C4E5-44FD-98B6-8A00E3DF9264}" type="slidenum">
              <a:rPr lang="en-US" altLang="en-US"/>
              <a:pPr>
                <a:defRPr/>
              </a:pPr>
              <a:t>‹#›</a:t>
            </a:fld>
            <a:endParaRPr lang="en-US" altLang="en-US"/>
          </a:p>
        </p:txBody>
      </p:sp>
    </p:spTree>
    <p:extLst>
      <p:ext uri="{BB962C8B-B14F-4D97-AF65-F5344CB8AC3E}">
        <p14:creationId xmlns:p14="http://schemas.microsoft.com/office/powerpoint/2010/main" val="3017801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51248E1-B14B-462C-B0ED-F4885BEFDF4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7185654-AEAC-4A88-B5E3-29D6EA2EFF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BC93FA7-3E36-4311-9F33-3F3F2F794326}"/>
              </a:ext>
            </a:extLst>
          </p:cNvPr>
          <p:cNvSpPr>
            <a:spLocks noGrp="1" noChangeArrowheads="1"/>
          </p:cNvSpPr>
          <p:nvPr>
            <p:ph type="sldNum" sz="quarter" idx="12"/>
          </p:nvPr>
        </p:nvSpPr>
        <p:spPr>
          <a:ln/>
        </p:spPr>
        <p:txBody>
          <a:bodyPr/>
          <a:lstStyle>
            <a:lvl1pPr>
              <a:defRPr/>
            </a:lvl1pPr>
          </a:lstStyle>
          <a:p>
            <a:pPr>
              <a:defRPr/>
            </a:pPr>
            <a:fld id="{B18F8AEE-F402-4FC0-A8AB-4FE34CE883FF}" type="slidenum">
              <a:rPr lang="en-US" altLang="en-US"/>
              <a:pPr>
                <a:defRPr/>
              </a:pPr>
              <a:t>‹#›</a:t>
            </a:fld>
            <a:endParaRPr lang="en-US" altLang="en-US"/>
          </a:p>
        </p:txBody>
      </p:sp>
    </p:spTree>
    <p:extLst>
      <p:ext uri="{BB962C8B-B14F-4D97-AF65-F5344CB8AC3E}">
        <p14:creationId xmlns:p14="http://schemas.microsoft.com/office/powerpoint/2010/main" val="217384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82978" name="Rectangle 2">
            <a:extLst>
              <a:ext uri="{FF2B5EF4-FFF2-40B4-BE49-F238E27FC236}">
                <a16:creationId xmlns:a16="http://schemas.microsoft.com/office/drawing/2014/main" id="{6DB74056-D5C4-4887-8191-BA5078AB9036}"/>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82979" name="Rectangle 3">
            <a:extLst>
              <a:ext uri="{FF2B5EF4-FFF2-40B4-BE49-F238E27FC236}">
                <a16:creationId xmlns:a16="http://schemas.microsoft.com/office/drawing/2014/main" id="{3328D742-1740-4ACF-8150-58386FA4A429}"/>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2980" name="Rectangle 4">
            <a:extLst>
              <a:ext uri="{FF2B5EF4-FFF2-40B4-BE49-F238E27FC236}">
                <a16:creationId xmlns:a16="http://schemas.microsoft.com/office/drawing/2014/main" id="{5208841A-D77F-48AB-8839-0FCD1C9B083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382981" name="Rectangle 5">
            <a:extLst>
              <a:ext uri="{FF2B5EF4-FFF2-40B4-BE49-F238E27FC236}">
                <a16:creationId xmlns:a16="http://schemas.microsoft.com/office/drawing/2014/main" id="{5E595E09-FF85-469A-87BF-C0D5D8776612}"/>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382982" name="Rectangle 6">
            <a:extLst>
              <a:ext uri="{FF2B5EF4-FFF2-40B4-BE49-F238E27FC236}">
                <a16:creationId xmlns:a16="http://schemas.microsoft.com/office/drawing/2014/main" id="{6B615C38-A835-42E5-8400-AE9D9537D4E4}"/>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panose="020B0604020202020204" pitchFamily="34" charset="0"/>
              </a:defRPr>
            </a:lvl1pPr>
          </a:lstStyle>
          <a:p>
            <a:pPr>
              <a:defRPr/>
            </a:pPr>
            <a:fld id="{B7955BEC-2B2A-4B20-893A-6E086928B77F}"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Rectangle 9">
            <a:extLst>
              <a:ext uri="{FF2B5EF4-FFF2-40B4-BE49-F238E27FC236}">
                <a16:creationId xmlns:a16="http://schemas.microsoft.com/office/drawing/2014/main" id="{FCD85208-45C1-42C9-9AAC-0AF5D28FF8B4}"/>
              </a:ext>
            </a:extLst>
          </p:cNvPr>
          <p:cNvSpPr>
            <a:spLocks noChangeArrowheads="1"/>
          </p:cNvSpPr>
          <p:nvPr/>
        </p:nvSpPr>
        <p:spPr bwMode="auto">
          <a:xfrm>
            <a:off x="0" y="2124075"/>
            <a:ext cx="9144000" cy="245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buClr>
                <a:schemeClr val="hlink"/>
              </a:buClr>
              <a:buSzPct val="65000"/>
              <a:buFont typeface="Wingdings" pitchFamily="2" charset="2"/>
              <a:buNone/>
              <a:defRPr/>
            </a:pPr>
            <a:r>
              <a:rPr lang="en-US" sz="4000" dirty="0">
                <a:effectLst>
                  <a:outerShdw blurRad="38100" dist="38100" dir="2700000" algn="tl">
                    <a:srgbClr val="000000"/>
                  </a:outerShdw>
                </a:effectLst>
              </a:rPr>
              <a:t>Miss. School Boards Assn.</a:t>
            </a:r>
          </a:p>
          <a:p>
            <a:pPr algn="ctr" eaLnBrk="1" hangingPunct="1">
              <a:spcBef>
                <a:spcPct val="20000"/>
              </a:spcBef>
              <a:buClr>
                <a:schemeClr val="hlink"/>
              </a:buClr>
              <a:buSzPct val="65000"/>
              <a:buFont typeface="Wingdings" pitchFamily="2" charset="2"/>
              <a:buNone/>
              <a:defRPr/>
            </a:pPr>
            <a:r>
              <a:rPr lang="en-US" sz="3200" dirty="0">
                <a:effectLst>
                  <a:outerShdw blurRad="38100" dist="38100" dir="2700000" algn="tl">
                    <a:srgbClr val="000000"/>
                  </a:outerShdw>
                </a:effectLst>
              </a:rPr>
              <a:t>Basic Course for New School Board Members</a:t>
            </a:r>
          </a:p>
          <a:p>
            <a:pPr algn="ctr" eaLnBrk="1" hangingPunct="1">
              <a:spcBef>
                <a:spcPct val="20000"/>
              </a:spcBef>
              <a:buClr>
                <a:schemeClr val="hlink"/>
              </a:buClr>
              <a:buSzPct val="65000"/>
              <a:buFont typeface="Wingdings" pitchFamily="2" charset="2"/>
              <a:buNone/>
              <a:defRPr/>
            </a:pPr>
            <a:r>
              <a:rPr lang="en-US" sz="3200" dirty="0">
                <a:effectLst>
                  <a:outerShdw blurRad="38100" dist="38100" dir="2700000" algn="tl">
                    <a:srgbClr val="000000"/>
                  </a:outerShdw>
                </a:effectLst>
              </a:rPr>
              <a:t>MSBA Office, Ridgeland</a:t>
            </a:r>
          </a:p>
          <a:p>
            <a:pPr algn="ctr" eaLnBrk="1" hangingPunct="1">
              <a:spcBef>
                <a:spcPct val="20000"/>
              </a:spcBef>
              <a:buClr>
                <a:schemeClr val="hlink"/>
              </a:buClr>
              <a:buSzPct val="65000"/>
              <a:buFont typeface="Wingdings" pitchFamily="2" charset="2"/>
              <a:buNone/>
              <a:defRPr/>
            </a:pPr>
            <a:r>
              <a:rPr lang="en-US" sz="3200" dirty="0">
                <a:effectLst>
                  <a:outerShdw blurRad="38100" dist="38100" dir="2700000" algn="tl">
                    <a:srgbClr val="000000"/>
                  </a:outerShdw>
                </a:effectLst>
              </a:rPr>
              <a:t>March 25, 2022</a:t>
            </a:r>
          </a:p>
        </p:txBody>
      </p:sp>
      <p:sp>
        <p:nvSpPr>
          <p:cNvPr id="4" name="Rectangle 3">
            <a:extLst>
              <a:ext uri="{FF2B5EF4-FFF2-40B4-BE49-F238E27FC236}">
                <a16:creationId xmlns:a16="http://schemas.microsoft.com/office/drawing/2014/main" id="{08DFCA46-2413-44AB-8977-C566172C1B9B}"/>
              </a:ext>
            </a:extLst>
          </p:cNvPr>
          <p:cNvSpPr>
            <a:spLocks noGrp="1" noChangeArrowheads="1"/>
          </p:cNvSpPr>
          <p:nvPr>
            <p:ph type="subTitle" idx="1"/>
          </p:nvPr>
        </p:nvSpPr>
        <p:spPr>
          <a:xfrm>
            <a:off x="0" y="5181600"/>
            <a:ext cx="9144000" cy="1447800"/>
          </a:xfrm>
        </p:spPr>
        <p:txBody>
          <a:bodyPr/>
          <a:lstStyle/>
          <a:p>
            <a:pPr eaLnBrk="1" hangingPunct="1">
              <a:defRPr/>
            </a:pPr>
            <a:r>
              <a:rPr lang="en-US" sz="3600" dirty="0"/>
              <a:t>Ethics in Government Law and </a:t>
            </a:r>
          </a:p>
          <a:p>
            <a:pPr eaLnBrk="1" hangingPunct="1">
              <a:defRPr/>
            </a:pPr>
            <a:r>
              <a:rPr lang="en-US" sz="3600" dirty="0"/>
              <a:t>Open Meetings Act</a:t>
            </a:r>
          </a:p>
        </p:txBody>
      </p:sp>
      <p:sp>
        <p:nvSpPr>
          <p:cNvPr id="5" name="Rectangle 11">
            <a:extLst>
              <a:ext uri="{FF2B5EF4-FFF2-40B4-BE49-F238E27FC236}">
                <a16:creationId xmlns:a16="http://schemas.microsoft.com/office/drawing/2014/main" id="{C097DD5A-78AA-4993-8343-79A7554FED27}"/>
              </a:ext>
            </a:extLst>
          </p:cNvPr>
          <p:cNvSpPr>
            <a:spLocks noChangeArrowheads="1"/>
          </p:cNvSpPr>
          <p:nvPr/>
        </p:nvSpPr>
        <p:spPr bwMode="auto">
          <a:xfrm>
            <a:off x="0" y="5334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1"/>
          <a:lstStyle>
            <a:lvl1pPr algn="l">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defRPr/>
            </a:pPr>
            <a:r>
              <a:rPr lang="en-US" altLang="en-US" sz="4000" b="1" dirty="0">
                <a:effectLst>
                  <a:outerShdw blurRad="38100" dist="38100" dir="2700000" algn="tl">
                    <a:srgbClr val="000000">
                      <a:alpha val="43137"/>
                    </a:srgbClr>
                  </a:outerShdw>
                </a:effectLst>
                <a:latin typeface="Arial" charset="0"/>
              </a:rPr>
              <a:t>MISSISSIPPI ETHICS COMMISSION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a:extLst>
              <a:ext uri="{FF2B5EF4-FFF2-40B4-BE49-F238E27FC236}">
                <a16:creationId xmlns:a16="http://schemas.microsoft.com/office/drawing/2014/main" id="{854EDF3E-95CB-4964-AAC5-6E19322A31DC}"/>
              </a:ext>
            </a:extLst>
          </p:cNvPr>
          <p:cNvSpPr>
            <a:spLocks noGrp="1" noChangeArrowheads="1"/>
          </p:cNvSpPr>
          <p:nvPr>
            <p:ph type="title"/>
          </p:nvPr>
        </p:nvSpPr>
        <p:spPr>
          <a:xfrm>
            <a:off x="457200" y="152400"/>
            <a:ext cx="8229600" cy="990600"/>
          </a:xfrm>
        </p:spPr>
        <p:txBody>
          <a:bodyPr/>
          <a:lstStyle/>
          <a:p>
            <a:pPr eaLnBrk="1" hangingPunct="1">
              <a:defRPr/>
            </a:pPr>
            <a:r>
              <a:rPr lang="en-US" dirty="0"/>
              <a:t>Advisory Opinion</a:t>
            </a:r>
          </a:p>
        </p:txBody>
      </p:sp>
      <p:sp>
        <p:nvSpPr>
          <p:cNvPr id="272387" name="Rectangle 3">
            <a:extLst>
              <a:ext uri="{FF2B5EF4-FFF2-40B4-BE49-F238E27FC236}">
                <a16:creationId xmlns:a16="http://schemas.microsoft.com/office/drawing/2014/main" id="{D8EB0D83-A86D-4A3B-8E5F-4E701B03E2AB}"/>
              </a:ext>
            </a:extLst>
          </p:cNvPr>
          <p:cNvSpPr>
            <a:spLocks noGrp="1" noChangeArrowheads="1"/>
          </p:cNvSpPr>
          <p:nvPr>
            <p:ph type="body" idx="1"/>
          </p:nvPr>
        </p:nvSpPr>
        <p:spPr>
          <a:xfrm>
            <a:off x="457200" y="1143000"/>
            <a:ext cx="8229600" cy="4953000"/>
          </a:xfrm>
        </p:spPr>
        <p:txBody>
          <a:bodyPr/>
          <a:lstStyle/>
          <a:p>
            <a:pPr marL="0" indent="0" eaLnBrk="1" hangingPunct="1">
              <a:buFont typeface="Wingdings" panose="05000000000000000000" pitchFamily="2" charset="2"/>
              <a:buNone/>
              <a:defRPr/>
            </a:pPr>
            <a:r>
              <a:rPr lang="en-US" sz="3600" u="sng" dirty="0"/>
              <a:t>17-080-E</a:t>
            </a:r>
            <a:r>
              <a:rPr lang="en-US" sz="3600" dirty="0"/>
              <a:t>	The spouse of a school board member may not be employed as a substitute teacher by a company which contracts with the school board to provide substitute teachers to the school district. The school board member would have a prohibited interest in the contract in violation of Section 109 and Section 25-4-105(2).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a:extLst>
              <a:ext uri="{FF2B5EF4-FFF2-40B4-BE49-F238E27FC236}">
                <a16:creationId xmlns:a16="http://schemas.microsoft.com/office/drawing/2014/main" id="{1FD54142-A2DE-459A-A27F-4058C7C4809E}"/>
              </a:ext>
            </a:extLst>
          </p:cNvPr>
          <p:cNvSpPr>
            <a:spLocks noGrp="1" noChangeArrowheads="1"/>
          </p:cNvSpPr>
          <p:nvPr>
            <p:ph type="title"/>
          </p:nvPr>
        </p:nvSpPr>
        <p:spPr/>
        <p:txBody>
          <a:bodyPr/>
          <a:lstStyle/>
          <a:p>
            <a:pPr eaLnBrk="1" hangingPunct="1">
              <a:defRPr/>
            </a:pPr>
            <a:r>
              <a:rPr lang="en-US" dirty="0"/>
              <a:t>Advisory Opinion</a:t>
            </a:r>
          </a:p>
        </p:txBody>
      </p:sp>
      <p:sp>
        <p:nvSpPr>
          <p:cNvPr id="272387" name="Rectangle 3">
            <a:extLst>
              <a:ext uri="{FF2B5EF4-FFF2-40B4-BE49-F238E27FC236}">
                <a16:creationId xmlns:a16="http://schemas.microsoft.com/office/drawing/2014/main" id="{4E0A6034-969C-4FA5-88CF-9A1CC5C6A685}"/>
              </a:ext>
            </a:extLst>
          </p:cNvPr>
          <p:cNvSpPr>
            <a:spLocks noGrp="1" noChangeArrowheads="1"/>
          </p:cNvSpPr>
          <p:nvPr>
            <p:ph type="body" idx="1"/>
          </p:nvPr>
        </p:nvSpPr>
        <p:spPr>
          <a:xfrm>
            <a:off x="457200" y="1524000"/>
            <a:ext cx="8229600" cy="4572000"/>
          </a:xfrm>
        </p:spPr>
        <p:txBody>
          <a:bodyPr/>
          <a:lstStyle/>
          <a:p>
            <a:pPr marL="0" indent="0" eaLnBrk="1" hangingPunct="1">
              <a:buFont typeface="Wingdings" panose="05000000000000000000" pitchFamily="2" charset="2"/>
              <a:buNone/>
              <a:defRPr/>
            </a:pPr>
            <a:r>
              <a:rPr lang="en-US" sz="3600" u="sng" dirty="0"/>
              <a:t>13-024-E</a:t>
            </a:r>
            <a:r>
              <a:rPr lang="en-US" sz="3600" dirty="0"/>
              <a:t> A school board member may have an interest in a Sixteenth Section lease </a:t>
            </a:r>
            <a:r>
              <a:rPr lang="en-US" sz="3600" b="1" dirty="0"/>
              <a:t>only</a:t>
            </a:r>
            <a:r>
              <a:rPr lang="en-US" sz="3600" dirty="0"/>
              <a:t> when the lease was authorized </a:t>
            </a:r>
            <a:r>
              <a:rPr lang="en-US" sz="3600" b="1" dirty="0"/>
              <a:t>before</a:t>
            </a:r>
            <a:r>
              <a:rPr lang="en-US" sz="3600" dirty="0"/>
              <a:t> the school board member took office, and the school board will </a:t>
            </a:r>
            <a:r>
              <a:rPr lang="en-US" sz="3600" b="1" dirty="0"/>
              <a:t>take no action </a:t>
            </a:r>
            <a:r>
              <a:rPr lang="en-US" sz="3600" dirty="0"/>
              <a:t>on the lease during the board member’s term or for one year thereafter.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a:extLst>
              <a:ext uri="{FF2B5EF4-FFF2-40B4-BE49-F238E27FC236}">
                <a16:creationId xmlns:a16="http://schemas.microsoft.com/office/drawing/2014/main" id="{BBF603FE-93C9-446E-A899-548FCC605089}"/>
              </a:ext>
            </a:extLst>
          </p:cNvPr>
          <p:cNvSpPr>
            <a:spLocks noGrp="1" noChangeArrowheads="1"/>
          </p:cNvSpPr>
          <p:nvPr>
            <p:ph type="title"/>
          </p:nvPr>
        </p:nvSpPr>
        <p:spPr>
          <a:xfrm>
            <a:off x="457200" y="381000"/>
            <a:ext cx="8229600" cy="762000"/>
          </a:xfrm>
        </p:spPr>
        <p:txBody>
          <a:bodyPr/>
          <a:lstStyle/>
          <a:p>
            <a:pPr eaLnBrk="1" hangingPunct="1">
              <a:defRPr/>
            </a:pPr>
            <a:r>
              <a:rPr lang="en-US" dirty="0"/>
              <a:t>Advisory Opinion</a:t>
            </a:r>
          </a:p>
        </p:txBody>
      </p:sp>
      <p:sp>
        <p:nvSpPr>
          <p:cNvPr id="460803" name="Rectangle 3">
            <a:extLst>
              <a:ext uri="{FF2B5EF4-FFF2-40B4-BE49-F238E27FC236}">
                <a16:creationId xmlns:a16="http://schemas.microsoft.com/office/drawing/2014/main" id="{DEABB8F1-AF0C-4813-B848-BA4D255E36B5}"/>
              </a:ext>
            </a:extLst>
          </p:cNvPr>
          <p:cNvSpPr>
            <a:spLocks noGrp="1" noChangeArrowheads="1"/>
          </p:cNvSpPr>
          <p:nvPr>
            <p:ph type="body" idx="1"/>
          </p:nvPr>
        </p:nvSpPr>
        <p:spPr>
          <a:xfrm>
            <a:off x="457200" y="1157288"/>
            <a:ext cx="8229600" cy="4975225"/>
          </a:xfrm>
        </p:spPr>
        <p:txBody>
          <a:bodyPr/>
          <a:lstStyle/>
          <a:p>
            <a:pPr marL="0" indent="0" eaLnBrk="1" hangingPunct="1">
              <a:buFont typeface="Wingdings" panose="05000000000000000000" pitchFamily="2" charset="2"/>
              <a:buNone/>
              <a:defRPr/>
            </a:pPr>
            <a:r>
              <a:rPr lang="en-US" sz="3600" u="sng" dirty="0"/>
              <a:t>17-025-E</a:t>
            </a:r>
            <a:r>
              <a:rPr lang="en-US" sz="3600" dirty="0"/>
              <a:t>	A business partially owned by a school board member may not serve as a vendor to the school district. Section 109 and Section 25-4-105(2) prohibit a school board member from having a direct or indirect interest in any contract which is funded or otherwise authorized by the school board during that board member’s term or for one year thereafter.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6" name="Rectangle 6">
            <a:extLst>
              <a:ext uri="{FF2B5EF4-FFF2-40B4-BE49-F238E27FC236}">
                <a16:creationId xmlns:a16="http://schemas.microsoft.com/office/drawing/2014/main" id="{C66FCEA3-F3F9-4C9D-B485-DD1C0D84A577}"/>
              </a:ext>
            </a:extLst>
          </p:cNvPr>
          <p:cNvSpPr>
            <a:spLocks noGrp="1" noChangeArrowheads="1"/>
          </p:cNvSpPr>
          <p:nvPr>
            <p:ph type="title"/>
          </p:nvPr>
        </p:nvSpPr>
        <p:spPr/>
        <p:txBody>
          <a:bodyPr/>
          <a:lstStyle/>
          <a:p>
            <a:pPr eaLnBrk="1" hangingPunct="1">
              <a:defRPr/>
            </a:pPr>
            <a:r>
              <a:rPr lang="en-US" dirty="0"/>
              <a:t>Section 25-4-105(1)</a:t>
            </a:r>
          </a:p>
        </p:txBody>
      </p:sp>
      <p:sp>
        <p:nvSpPr>
          <p:cNvPr id="133127" name="Rectangle 7">
            <a:extLst>
              <a:ext uri="{FF2B5EF4-FFF2-40B4-BE49-F238E27FC236}">
                <a16:creationId xmlns:a16="http://schemas.microsoft.com/office/drawing/2014/main" id="{076104D2-E028-4AE7-9E1C-7B0E44189732}"/>
              </a:ext>
            </a:extLst>
          </p:cNvPr>
          <p:cNvSpPr>
            <a:spLocks noGrp="1" noChangeArrowheads="1"/>
          </p:cNvSpPr>
          <p:nvPr>
            <p:ph type="body" idx="1"/>
          </p:nvPr>
        </p:nvSpPr>
        <p:spPr/>
        <p:txBody>
          <a:bodyPr/>
          <a:lstStyle/>
          <a:p>
            <a:pPr marL="0" indent="0" eaLnBrk="1" hangingPunct="1">
              <a:buFont typeface="Wingdings" panose="05000000000000000000" pitchFamily="2" charset="2"/>
              <a:buNone/>
              <a:defRPr/>
            </a:pPr>
            <a:r>
              <a:rPr lang="en-US" dirty="0"/>
              <a:t>(1) No </a:t>
            </a:r>
            <a:r>
              <a:rPr lang="en-US" b="1" dirty="0"/>
              <a:t>public servant</a:t>
            </a:r>
            <a:r>
              <a:rPr lang="en-US" dirty="0"/>
              <a:t> shall </a:t>
            </a:r>
            <a:r>
              <a:rPr lang="en-US" b="1" dirty="0"/>
              <a:t>use his official position</a:t>
            </a:r>
            <a:r>
              <a:rPr lang="en-US" dirty="0"/>
              <a:t> to obtain, or attempt to obtain, </a:t>
            </a:r>
            <a:r>
              <a:rPr lang="en-US" b="1" dirty="0"/>
              <a:t>pecuniary benefit</a:t>
            </a:r>
            <a:r>
              <a:rPr lang="en-US" dirty="0"/>
              <a:t> for himself other than that compensation provided for by law, or to obtain, or attempt to obtain, pecuniary benefit for any </a:t>
            </a:r>
            <a:r>
              <a:rPr lang="en-US" b="1" dirty="0"/>
              <a:t>relative</a:t>
            </a:r>
            <a:r>
              <a:rPr lang="en-US" dirty="0"/>
              <a:t> or any </a:t>
            </a:r>
            <a:r>
              <a:rPr lang="en-US" b="1" dirty="0"/>
              <a:t>business with which he is associated</a:t>
            </a:r>
            <a:r>
              <a:rPr lang="en-US"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33126"/>
                                        </p:tgtEl>
                                        <p:attrNameLst>
                                          <p:attrName>style.visibility</p:attrName>
                                        </p:attrNameLst>
                                      </p:cBhvr>
                                      <p:to>
                                        <p:strVal val="visible"/>
                                      </p:to>
                                    </p:set>
                                    <p:anim calcmode="lin" valueType="num">
                                      <p:cBhvr>
                                        <p:cTn id="7" dur="500" fill="hold"/>
                                        <p:tgtEl>
                                          <p:spTgt spid="133126"/>
                                        </p:tgtEl>
                                        <p:attrNameLst>
                                          <p:attrName>ppt_w</p:attrName>
                                        </p:attrNameLst>
                                      </p:cBhvr>
                                      <p:tavLst>
                                        <p:tav tm="0">
                                          <p:val>
                                            <p:fltVal val="0"/>
                                          </p:val>
                                        </p:tav>
                                        <p:tav tm="100000">
                                          <p:val>
                                            <p:strVal val="#ppt_w"/>
                                          </p:val>
                                        </p:tav>
                                      </p:tavLst>
                                    </p:anim>
                                    <p:anim calcmode="lin" valueType="num">
                                      <p:cBhvr>
                                        <p:cTn id="8" dur="500" fill="hold"/>
                                        <p:tgtEl>
                                          <p:spTgt spid="13312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33127">
                                            <p:txEl>
                                              <p:pRg st="0" end="0"/>
                                            </p:txEl>
                                          </p:spTgt>
                                        </p:tgtEl>
                                        <p:attrNameLst>
                                          <p:attrName>style.visibility</p:attrName>
                                        </p:attrNameLst>
                                      </p:cBhvr>
                                      <p:to>
                                        <p:strVal val="visible"/>
                                      </p:to>
                                    </p:set>
                                    <p:anim calcmode="lin" valueType="num">
                                      <p:cBhvr>
                                        <p:cTn id="13" dur="500" fill="hold"/>
                                        <p:tgtEl>
                                          <p:spTgt spid="13312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312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6" grpId="0"/>
      <p:bldP spid="13312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E50B151A-525C-409E-A12D-F0AD39091C2A}"/>
              </a:ext>
            </a:extLst>
          </p:cNvPr>
          <p:cNvSpPr>
            <a:spLocks noGrp="1" noChangeArrowheads="1"/>
          </p:cNvSpPr>
          <p:nvPr>
            <p:ph type="title"/>
          </p:nvPr>
        </p:nvSpPr>
        <p:spPr/>
        <p:txBody>
          <a:bodyPr/>
          <a:lstStyle/>
          <a:p>
            <a:pPr eaLnBrk="1" hangingPunct="1">
              <a:defRPr/>
            </a:pPr>
            <a:r>
              <a:rPr lang="en-US" dirty="0"/>
              <a:t>Section 25-4-105(1)</a:t>
            </a:r>
          </a:p>
        </p:txBody>
      </p:sp>
      <p:sp>
        <p:nvSpPr>
          <p:cNvPr id="137219" name="Rectangle 3">
            <a:extLst>
              <a:ext uri="{FF2B5EF4-FFF2-40B4-BE49-F238E27FC236}">
                <a16:creationId xmlns:a16="http://schemas.microsoft.com/office/drawing/2014/main" id="{92F5948B-1C22-456F-898E-8FEED63BB225}"/>
              </a:ext>
            </a:extLst>
          </p:cNvPr>
          <p:cNvSpPr>
            <a:spLocks noGrp="1" noChangeArrowheads="1"/>
          </p:cNvSpPr>
          <p:nvPr>
            <p:ph type="body" idx="1"/>
          </p:nvPr>
        </p:nvSpPr>
        <p:spPr>
          <a:xfrm>
            <a:off x="457200" y="1447800"/>
            <a:ext cx="8229600" cy="5029200"/>
          </a:xfrm>
        </p:spPr>
        <p:txBody>
          <a:bodyPr/>
          <a:lstStyle/>
          <a:p>
            <a:pPr eaLnBrk="1" hangingPunct="1">
              <a:lnSpc>
                <a:spcPct val="80000"/>
              </a:lnSpc>
              <a:defRPr/>
            </a:pPr>
            <a:r>
              <a:rPr lang="en-US" sz="2800" dirty="0">
                <a:solidFill>
                  <a:schemeClr val="tx2">
                    <a:lumMod val="75000"/>
                  </a:schemeClr>
                </a:solidFill>
              </a:rPr>
              <a:t>The statute does </a:t>
            </a:r>
            <a:r>
              <a:rPr lang="en-US" sz="2800" u="sng" dirty="0">
                <a:solidFill>
                  <a:schemeClr val="tx2">
                    <a:lumMod val="75000"/>
                  </a:schemeClr>
                </a:solidFill>
              </a:rPr>
              <a:t>not</a:t>
            </a:r>
            <a:r>
              <a:rPr lang="en-US" sz="2800" dirty="0">
                <a:solidFill>
                  <a:schemeClr val="tx2">
                    <a:lumMod val="75000"/>
                  </a:schemeClr>
                </a:solidFill>
              </a:rPr>
              <a:t> require a public servant </a:t>
            </a:r>
            <a:r>
              <a:rPr lang="en-US" sz="2800" u="sng" dirty="0">
                <a:solidFill>
                  <a:schemeClr val="tx2">
                    <a:lumMod val="75000"/>
                  </a:schemeClr>
                </a:solidFill>
              </a:rPr>
              <a:t>misuse</a:t>
            </a:r>
            <a:r>
              <a:rPr lang="en-US" sz="2800" dirty="0">
                <a:solidFill>
                  <a:schemeClr val="tx2">
                    <a:lumMod val="75000"/>
                  </a:schemeClr>
                </a:solidFill>
              </a:rPr>
              <a:t> his or her position.</a:t>
            </a:r>
          </a:p>
          <a:p>
            <a:pPr eaLnBrk="1" hangingPunct="1">
              <a:lnSpc>
                <a:spcPct val="80000"/>
              </a:lnSpc>
              <a:defRPr/>
            </a:pPr>
            <a:r>
              <a:rPr lang="en-US" sz="2800" dirty="0">
                <a:solidFill>
                  <a:schemeClr val="tx2">
                    <a:lumMod val="75000"/>
                  </a:schemeClr>
                </a:solidFill>
              </a:rPr>
              <a:t>To avoid a violation, a public servant must totally and completely </a:t>
            </a:r>
            <a:r>
              <a:rPr lang="en-US" sz="2800" b="1" i="1" dirty="0">
                <a:solidFill>
                  <a:schemeClr val="tx2">
                    <a:lumMod val="75000"/>
                  </a:schemeClr>
                </a:solidFill>
              </a:rPr>
              <a:t>recuse</a:t>
            </a:r>
            <a:r>
              <a:rPr lang="en-US" sz="2800" dirty="0">
                <a:solidFill>
                  <a:schemeClr val="tx2">
                    <a:lumMod val="75000"/>
                  </a:schemeClr>
                </a:solidFill>
              </a:rPr>
              <a:t> himself or herself from the matter giving rise to the conflict. </a:t>
            </a:r>
          </a:p>
          <a:p>
            <a:pPr eaLnBrk="1" hangingPunct="1">
              <a:lnSpc>
                <a:spcPct val="80000"/>
              </a:lnSpc>
              <a:defRPr/>
            </a:pPr>
            <a:r>
              <a:rPr lang="en-US" sz="2800" dirty="0">
                <a:solidFill>
                  <a:schemeClr val="tx2">
                    <a:lumMod val="75000"/>
                  </a:schemeClr>
                </a:solidFill>
              </a:rPr>
              <a:t>A board member must leave the board meeting </a:t>
            </a:r>
            <a:r>
              <a:rPr lang="en-US" sz="2800" u="sng" dirty="0">
                <a:solidFill>
                  <a:schemeClr val="tx2">
                    <a:lumMod val="75000"/>
                  </a:schemeClr>
                </a:solidFill>
              </a:rPr>
              <a:t>before</a:t>
            </a:r>
            <a:r>
              <a:rPr lang="en-US" sz="2800" dirty="0">
                <a:solidFill>
                  <a:schemeClr val="tx2">
                    <a:lumMod val="75000"/>
                  </a:schemeClr>
                </a:solidFill>
              </a:rPr>
              <a:t> the matter comes up for discussion, may only return </a:t>
            </a:r>
            <a:r>
              <a:rPr lang="en-US" sz="2800" u="sng" dirty="0">
                <a:solidFill>
                  <a:schemeClr val="tx2">
                    <a:lumMod val="75000"/>
                  </a:schemeClr>
                </a:solidFill>
              </a:rPr>
              <a:t>after</a:t>
            </a:r>
            <a:r>
              <a:rPr lang="en-US" sz="2800" dirty="0">
                <a:solidFill>
                  <a:schemeClr val="tx2">
                    <a:lumMod val="75000"/>
                  </a:schemeClr>
                </a:solidFill>
              </a:rPr>
              <a:t> the matter is concluded, and must not discuss the matter with anyone. </a:t>
            </a:r>
          </a:p>
          <a:p>
            <a:pPr eaLnBrk="1" hangingPunct="1">
              <a:lnSpc>
                <a:spcPct val="80000"/>
              </a:lnSpc>
              <a:defRPr/>
            </a:pPr>
            <a:r>
              <a:rPr lang="en-US" sz="2800" dirty="0">
                <a:solidFill>
                  <a:schemeClr val="tx2">
                    <a:lumMod val="75000"/>
                  </a:schemeClr>
                </a:solidFill>
              </a:rPr>
              <a:t>An abstention is considered a vote with the majority and is </a:t>
            </a:r>
            <a:r>
              <a:rPr lang="en-US" sz="2800" u="sng" dirty="0">
                <a:solidFill>
                  <a:schemeClr val="tx2">
                    <a:lumMod val="75000"/>
                  </a:schemeClr>
                </a:solidFill>
              </a:rPr>
              <a:t>not</a:t>
            </a:r>
            <a:r>
              <a:rPr lang="en-US" sz="2800" dirty="0">
                <a:solidFill>
                  <a:schemeClr val="tx2">
                    <a:lumMod val="75000"/>
                  </a:schemeClr>
                </a:solidFill>
              </a:rPr>
              <a:t> a recusal. The minutes of the meeting should accurately reflect the recusal.</a:t>
            </a:r>
          </a:p>
          <a:p>
            <a:pPr eaLnBrk="1" hangingPunct="1">
              <a:lnSpc>
                <a:spcPct val="80000"/>
              </a:lnSpc>
              <a:defRPr/>
            </a:pPr>
            <a:r>
              <a:rPr lang="en-US" sz="2800" b="1" dirty="0">
                <a:solidFill>
                  <a:schemeClr val="tx2">
                    <a:lumMod val="75000"/>
                  </a:schemeClr>
                </a:solidFill>
              </a:rPr>
              <a:t>Recusal </a:t>
            </a:r>
            <a:r>
              <a:rPr lang="en-US" sz="2800" b="1" i="1" dirty="0">
                <a:solidFill>
                  <a:schemeClr val="tx2">
                    <a:lumMod val="75000"/>
                  </a:schemeClr>
                </a:solidFill>
              </a:rPr>
              <a:t>does not </a:t>
            </a:r>
            <a:r>
              <a:rPr lang="en-US" sz="2800" b="1" dirty="0">
                <a:solidFill>
                  <a:schemeClr val="tx2">
                    <a:lumMod val="75000"/>
                  </a:schemeClr>
                </a:solidFill>
              </a:rPr>
              <a:t>prevent other violations.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37218"/>
                                        </p:tgtEl>
                                        <p:attrNameLst>
                                          <p:attrName>style.visibility</p:attrName>
                                        </p:attrNameLst>
                                      </p:cBhvr>
                                      <p:to>
                                        <p:strVal val="visible"/>
                                      </p:to>
                                    </p:set>
                                    <p:anim calcmode="lin" valueType="num">
                                      <p:cBhvr>
                                        <p:cTn id="7" dur="1000" fill="hold"/>
                                        <p:tgtEl>
                                          <p:spTgt spid="137218"/>
                                        </p:tgtEl>
                                        <p:attrNameLst>
                                          <p:attrName>ppt_x</p:attrName>
                                        </p:attrNameLst>
                                      </p:cBhvr>
                                      <p:tavLst>
                                        <p:tav tm="0">
                                          <p:val>
                                            <p:strVal val="#ppt_x-.2"/>
                                          </p:val>
                                        </p:tav>
                                        <p:tav tm="100000">
                                          <p:val>
                                            <p:strVal val="#ppt_x"/>
                                          </p:val>
                                        </p:tav>
                                      </p:tavLst>
                                    </p:anim>
                                    <p:anim calcmode="lin" valueType="num">
                                      <p:cBhvr>
                                        <p:cTn id="8" dur="1000" fill="hold"/>
                                        <p:tgtEl>
                                          <p:spTgt spid="1372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72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37219">
                                            <p:txEl>
                                              <p:pRg st="0" end="0"/>
                                            </p:txEl>
                                          </p:spTgt>
                                        </p:tgtEl>
                                        <p:attrNameLst>
                                          <p:attrName>style.visibility</p:attrName>
                                        </p:attrNameLst>
                                      </p:cBhvr>
                                      <p:to>
                                        <p:strVal val="visible"/>
                                      </p:to>
                                    </p:set>
                                    <p:animEffect transition="in" filter="fade">
                                      <p:cBhvr>
                                        <p:cTn id="14" dur="500"/>
                                        <p:tgtEl>
                                          <p:spTgt spid="137219">
                                            <p:txEl>
                                              <p:pRg st="0" end="0"/>
                                            </p:txEl>
                                          </p:spTgt>
                                        </p:tgtEl>
                                      </p:cBhvr>
                                    </p:animEffect>
                                    <p:anim calcmode="lin" valueType="num">
                                      <p:cBhvr>
                                        <p:cTn id="15" dur="500" fill="hold"/>
                                        <p:tgtEl>
                                          <p:spTgt spid="13721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721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37219">
                                            <p:txEl>
                                              <p:pRg st="1" end="1"/>
                                            </p:txEl>
                                          </p:spTgt>
                                        </p:tgtEl>
                                        <p:attrNameLst>
                                          <p:attrName>style.visibility</p:attrName>
                                        </p:attrNameLst>
                                      </p:cBhvr>
                                      <p:to>
                                        <p:strVal val="visible"/>
                                      </p:to>
                                    </p:set>
                                    <p:animEffect transition="in" filter="fade">
                                      <p:cBhvr>
                                        <p:cTn id="21" dur="500"/>
                                        <p:tgtEl>
                                          <p:spTgt spid="137219">
                                            <p:txEl>
                                              <p:pRg st="1" end="1"/>
                                            </p:txEl>
                                          </p:spTgt>
                                        </p:tgtEl>
                                      </p:cBhvr>
                                    </p:animEffect>
                                    <p:anim calcmode="lin" valueType="num">
                                      <p:cBhvr>
                                        <p:cTn id="22" dur="500" fill="hold"/>
                                        <p:tgtEl>
                                          <p:spTgt spid="13721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3721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37219">
                                            <p:txEl>
                                              <p:pRg st="2" end="2"/>
                                            </p:txEl>
                                          </p:spTgt>
                                        </p:tgtEl>
                                        <p:attrNameLst>
                                          <p:attrName>style.visibility</p:attrName>
                                        </p:attrNameLst>
                                      </p:cBhvr>
                                      <p:to>
                                        <p:strVal val="visible"/>
                                      </p:to>
                                    </p:set>
                                    <p:animEffect transition="in" filter="fade">
                                      <p:cBhvr>
                                        <p:cTn id="28" dur="500"/>
                                        <p:tgtEl>
                                          <p:spTgt spid="137219">
                                            <p:txEl>
                                              <p:pRg st="2" end="2"/>
                                            </p:txEl>
                                          </p:spTgt>
                                        </p:tgtEl>
                                      </p:cBhvr>
                                    </p:animEffect>
                                    <p:anim calcmode="lin" valueType="num">
                                      <p:cBhvr>
                                        <p:cTn id="29" dur="500" fill="hold"/>
                                        <p:tgtEl>
                                          <p:spTgt spid="13721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3721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37219">
                                            <p:txEl>
                                              <p:pRg st="3" end="3"/>
                                            </p:txEl>
                                          </p:spTgt>
                                        </p:tgtEl>
                                        <p:attrNameLst>
                                          <p:attrName>style.visibility</p:attrName>
                                        </p:attrNameLst>
                                      </p:cBhvr>
                                      <p:to>
                                        <p:strVal val="visible"/>
                                      </p:to>
                                    </p:set>
                                    <p:animEffect transition="in" filter="fade">
                                      <p:cBhvr>
                                        <p:cTn id="35" dur="500"/>
                                        <p:tgtEl>
                                          <p:spTgt spid="137219">
                                            <p:txEl>
                                              <p:pRg st="3" end="3"/>
                                            </p:txEl>
                                          </p:spTgt>
                                        </p:tgtEl>
                                      </p:cBhvr>
                                    </p:animEffect>
                                    <p:anim calcmode="lin" valueType="num">
                                      <p:cBhvr>
                                        <p:cTn id="36" dur="500" fill="hold"/>
                                        <p:tgtEl>
                                          <p:spTgt spid="13721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3721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37219">
                                            <p:txEl>
                                              <p:pRg st="4" end="4"/>
                                            </p:txEl>
                                          </p:spTgt>
                                        </p:tgtEl>
                                        <p:attrNameLst>
                                          <p:attrName>style.visibility</p:attrName>
                                        </p:attrNameLst>
                                      </p:cBhvr>
                                      <p:to>
                                        <p:strVal val="visible"/>
                                      </p:to>
                                    </p:set>
                                    <p:animEffect transition="in" filter="fade">
                                      <p:cBhvr>
                                        <p:cTn id="42" dur="500"/>
                                        <p:tgtEl>
                                          <p:spTgt spid="137219">
                                            <p:txEl>
                                              <p:pRg st="4" end="4"/>
                                            </p:txEl>
                                          </p:spTgt>
                                        </p:tgtEl>
                                      </p:cBhvr>
                                    </p:animEffect>
                                    <p:anim calcmode="lin" valueType="num">
                                      <p:cBhvr>
                                        <p:cTn id="43" dur="500" fill="hold"/>
                                        <p:tgtEl>
                                          <p:spTgt spid="13721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3721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P spid="13721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4482" name="Rectangle 2">
            <a:extLst>
              <a:ext uri="{FF2B5EF4-FFF2-40B4-BE49-F238E27FC236}">
                <a16:creationId xmlns:a16="http://schemas.microsoft.com/office/drawing/2014/main" id="{18C12E1B-1DC4-4971-9CEA-59D89D062E16}"/>
              </a:ext>
            </a:extLst>
          </p:cNvPr>
          <p:cNvSpPr>
            <a:spLocks noGrp="1" noChangeArrowheads="1"/>
          </p:cNvSpPr>
          <p:nvPr>
            <p:ph type="title"/>
          </p:nvPr>
        </p:nvSpPr>
        <p:spPr/>
        <p:txBody>
          <a:bodyPr/>
          <a:lstStyle/>
          <a:p>
            <a:pPr eaLnBrk="1" hangingPunct="1">
              <a:defRPr/>
            </a:pPr>
            <a:r>
              <a:rPr lang="en-US" dirty="0"/>
              <a:t>Section 25-4-105(1)</a:t>
            </a:r>
          </a:p>
        </p:txBody>
      </p:sp>
      <p:sp>
        <p:nvSpPr>
          <p:cNvPr id="404483" name="Rectangle 3">
            <a:extLst>
              <a:ext uri="{FF2B5EF4-FFF2-40B4-BE49-F238E27FC236}">
                <a16:creationId xmlns:a16="http://schemas.microsoft.com/office/drawing/2014/main" id="{D18A8596-63BA-4923-ACFA-2AD7C7439B6C}"/>
              </a:ext>
            </a:extLst>
          </p:cNvPr>
          <p:cNvSpPr>
            <a:spLocks noGrp="1" noChangeArrowheads="1"/>
          </p:cNvSpPr>
          <p:nvPr>
            <p:ph type="body" idx="1"/>
          </p:nvPr>
        </p:nvSpPr>
        <p:spPr>
          <a:xfrm>
            <a:off x="457200" y="1371600"/>
            <a:ext cx="8229600" cy="5105400"/>
          </a:xfrm>
        </p:spPr>
        <p:txBody>
          <a:bodyPr/>
          <a:lstStyle/>
          <a:p>
            <a:pPr eaLnBrk="1" hangingPunct="1">
              <a:buFont typeface="Wingdings" panose="05000000000000000000" pitchFamily="2" charset="2"/>
              <a:buNone/>
              <a:defRPr/>
            </a:pPr>
            <a:r>
              <a:rPr lang="en-US" sz="4000" dirty="0"/>
              <a:t>“</a:t>
            </a:r>
            <a:r>
              <a:rPr lang="en-US" sz="4000" b="1" dirty="0"/>
              <a:t>Relative</a:t>
            </a:r>
            <a:r>
              <a:rPr lang="en-US" sz="4000" dirty="0"/>
              <a:t>” is the public servant’s </a:t>
            </a:r>
          </a:p>
          <a:p>
            <a:pPr eaLnBrk="1" hangingPunct="1">
              <a:defRPr/>
            </a:pPr>
            <a:r>
              <a:rPr lang="en-US" sz="4000" dirty="0"/>
              <a:t>spouse, </a:t>
            </a:r>
          </a:p>
          <a:p>
            <a:pPr eaLnBrk="1" hangingPunct="1">
              <a:defRPr/>
            </a:pPr>
            <a:r>
              <a:rPr lang="en-US" sz="4000" dirty="0"/>
              <a:t>child, </a:t>
            </a:r>
          </a:p>
          <a:p>
            <a:pPr eaLnBrk="1" hangingPunct="1">
              <a:defRPr/>
            </a:pPr>
            <a:r>
              <a:rPr lang="en-US" sz="4000" dirty="0"/>
              <a:t>parent,</a:t>
            </a:r>
            <a:r>
              <a:rPr lang="en-US" sz="4000" dirty="0">
                <a:solidFill>
                  <a:srgbClr val="CCCCFF"/>
                </a:solidFill>
              </a:rPr>
              <a:t> </a:t>
            </a:r>
          </a:p>
          <a:p>
            <a:pPr eaLnBrk="1" hangingPunct="1">
              <a:defRPr/>
            </a:pPr>
            <a:r>
              <a:rPr lang="en-US" sz="4000" dirty="0"/>
              <a:t>sibling (brothers and sisters) or </a:t>
            </a:r>
          </a:p>
          <a:p>
            <a:pPr eaLnBrk="1" hangingPunct="1">
              <a:defRPr/>
            </a:pPr>
            <a:r>
              <a:rPr lang="en-US" sz="4000" dirty="0"/>
              <a:t>spouse of a relative (in-laws).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04482"/>
                                        </p:tgtEl>
                                        <p:attrNameLst>
                                          <p:attrName>style.visibility</p:attrName>
                                        </p:attrNameLst>
                                      </p:cBhvr>
                                      <p:to>
                                        <p:strVal val="visible"/>
                                      </p:to>
                                    </p:set>
                                    <p:anim calcmode="lin" valueType="num">
                                      <p:cBhvr>
                                        <p:cTn id="7" dur="1000" fill="hold"/>
                                        <p:tgtEl>
                                          <p:spTgt spid="404482"/>
                                        </p:tgtEl>
                                        <p:attrNameLst>
                                          <p:attrName>ppt_x</p:attrName>
                                        </p:attrNameLst>
                                      </p:cBhvr>
                                      <p:tavLst>
                                        <p:tav tm="0">
                                          <p:val>
                                            <p:strVal val="#ppt_x-.2"/>
                                          </p:val>
                                        </p:tav>
                                        <p:tav tm="100000">
                                          <p:val>
                                            <p:strVal val="#ppt_x"/>
                                          </p:val>
                                        </p:tav>
                                      </p:tavLst>
                                    </p:anim>
                                    <p:anim calcmode="lin" valueType="num">
                                      <p:cBhvr>
                                        <p:cTn id="8" dur="1000" fill="hold"/>
                                        <p:tgtEl>
                                          <p:spTgt spid="4044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448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04483">
                                            <p:txEl>
                                              <p:pRg st="0" end="0"/>
                                            </p:txEl>
                                          </p:spTgt>
                                        </p:tgtEl>
                                        <p:attrNameLst>
                                          <p:attrName>style.visibility</p:attrName>
                                        </p:attrNameLst>
                                      </p:cBhvr>
                                      <p:to>
                                        <p:strVal val="visible"/>
                                      </p:to>
                                    </p:set>
                                    <p:animEffect transition="in" filter="fade">
                                      <p:cBhvr>
                                        <p:cTn id="14" dur="500"/>
                                        <p:tgtEl>
                                          <p:spTgt spid="404483">
                                            <p:txEl>
                                              <p:pRg st="0" end="0"/>
                                            </p:txEl>
                                          </p:spTgt>
                                        </p:tgtEl>
                                      </p:cBhvr>
                                    </p:animEffect>
                                    <p:anim calcmode="lin" valueType="num">
                                      <p:cBhvr>
                                        <p:cTn id="15" dur="500" fill="hold"/>
                                        <p:tgtEl>
                                          <p:spTgt spid="40448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0448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404483">
                                            <p:txEl>
                                              <p:pRg st="1" end="1"/>
                                            </p:txEl>
                                          </p:spTgt>
                                        </p:tgtEl>
                                        <p:attrNameLst>
                                          <p:attrName>style.visibility</p:attrName>
                                        </p:attrNameLst>
                                      </p:cBhvr>
                                      <p:to>
                                        <p:strVal val="visible"/>
                                      </p:to>
                                    </p:set>
                                    <p:animEffect transition="in" filter="fade">
                                      <p:cBhvr>
                                        <p:cTn id="21" dur="500"/>
                                        <p:tgtEl>
                                          <p:spTgt spid="404483">
                                            <p:txEl>
                                              <p:pRg st="1" end="1"/>
                                            </p:txEl>
                                          </p:spTgt>
                                        </p:tgtEl>
                                      </p:cBhvr>
                                    </p:animEffect>
                                    <p:anim calcmode="lin" valueType="num">
                                      <p:cBhvr>
                                        <p:cTn id="22" dur="500" fill="hold"/>
                                        <p:tgtEl>
                                          <p:spTgt spid="40448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40448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404483">
                                            <p:txEl>
                                              <p:pRg st="2" end="2"/>
                                            </p:txEl>
                                          </p:spTgt>
                                        </p:tgtEl>
                                        <p:attrNameLst>
                                          <p:attrName>style.visibility</p:attrName>
                                        </p:attrNameLst>
                                      </p:cBhvr>
                                      <p:to>
                                        <p:strVal val="visible"/>
                                      </p:to>
                                    </p:set>
                                    <p:animEffect transition="in" filter="fade">
                                      <p:cBhvr>
                                        <p:cTn id="28" dur="500"/>
                                        <p:tgtEl>
                                          <p:spTgt spid="404483">
                                            <p:txEl>
                                              <p:pRg st="2" end="2"/>
                                            </p:txEl>
                                          </p:spTgt>
                                        </p:tgtEl>
                                      </p:cBhvr>
                                    </p:animEffect>
                                    <p:anim calcmode="lin" valueType="num">
                                      <p:cBhvr>
                                        <p:cTn id="29" dur="500" fill="hold"/>
                                        <p:tgtEl>
                                          <p:spTgt spid="40448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40448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404483">
                                            <p:txEl>
                                              <p:pRg st="3" end="3"/>
                                            </p:txEl>
                                          </p:spTgt>
                                        </p:tgtEl>
                                        <p:attrNameLst>
                                          <p:attrName>style.visibility</p:attrName>
                                        </p:attrNameLst>
                                      </p:cBhvr>
                                      <p:to>
                                        <p:strVal val="visible"/>
                                      </p:to>
                                    </p:set>
                                    <p:animEffect transition="in" filter="fade">
                                      <p:cBhvr>
                                        <p:cTn id="35" dur="500"/>
                                        <p:tgtEl>
                                          <p:spTgt spid="404483">
                                            <p:txEl>
                                              <p:pRg st="3" end="3"/>
                                            </p:txEl>
                                          </p:spTgt>
                                        </p:tgtEl>
                                      </p:cBhvr>
                                    </p:animEffect>
                                    <p:anim calcmode="lin" valueType="num">
                                      <p:cBhvr>
                                        <p:cTn id="36" dur="500" fill="hold"/>
                                        <p:tgtEl>
                                          <p:spTgt spid="40448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40448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404483">
                                            <p:txEl>
                                              <p:pRg st="4" end="4"/>
                                            </p:txEl>
                                          </p:spTgt>
                                        </p:tgtEl>
                                        <p:attrNameLst>
                                          <p:attrName>style.visibility</p:attrName>
                                        </p:attrNameLst>
                                      </p:cBhvr>
                                      <p:to>
                                        <p:strVal val="visible"/>
                                      </p:to>
                                    </p:set>
                                    <p:animEffect transition="in" filter="fade">
                                      <p:cBhvr>
                                        <p:cTn id="42" dur="500"/>
                                        <p:tgtEl>
                                          <p:spTgt spid="404483">
                                            <p:txEl>
                                              <p:pRg st="4" end="4"/>
                                            </p:txEl>
                                          </p:spTgt>
                                        </p:tgtEl>
                                      </p:cBhvr>
                                    </p:animEffect>
                                    <p:anim calcmode="lin" valueType="num">
                                      <p:cBhvr>
                                        <p:cTn id="43" dur="500" fill="hold"/>
                                        <p:tgtEl>
                                          <p:spTgt spid="404483">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404483">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404483">
                                            <p:txEl>
                                              <p:pRg st="5" end="5"/>
                                            </p:txEl>
                                          </p:spTgt>
                                        </p:tgtEl>
                                        <p:attrNameLst>
                                          <p:attrName>style.visibility</p:attrName>
                                        </p:attrNameLst>
                                      </p:cBhvr>
                                      <p:to>
                                        <p:strVal val="visible"/>
                                      </p:to>
                                    </p:set>
                                    <p:animEffect transition="in" filter="fade">
                                      <p:cBhvr>
                                        <p:cTn id="49" dur="500"/>
                                        <p:tgtEl>
                                          <p:spTgt spid="404483">
                                            <p:txEl>
                                              <p:pRg st="5" end="5"/>
                                            </p:txEl>
                                          </p:spTgt>
                                        </p:tgtEl>
                                      </p:cBhvr>
                                    </p:animEffect>
                                    <p:anim calcmode="lin" valueType="num">
                                      <p:cBhvr>
                                        <p:cTn id="50" dur="500" fill="hold"/>
                                        <p:tgtEl>
                                          <p:spTgt spid="404483">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404483">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2" grpId="0"/>
      <p:bldP spid="40448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a:extLst>
              <a:ext uri="{FF2B5EF4-FFF2-40B4-BE49-F238E27FC236}">
                <a16:creationId xmlns:a16="http://schemas.microsoft.com/office/drawing/2014/main" id="{0A06D4CA-C8AB-421D-BEED-8CF74A075D4F}"/>
              </a:ext>
            </a:extLst>
          </p:cNvPr>
          <p:cNvSpPr>
            <a:spLocks noGrp="1" noChangeArrowheads="1"/>
          </p:cNvSpPr>
          <p:nvPr>
            <p:ph type="title"/>
          </p:nvPr>
        </p:nvSpPr>
        <p:spPr>
          <a:xfrm>
            <a:off x="457200" y="381000"/>
            <a:ext cx="8229600" cy="914400"/>
          </a:xfrm>
        </p:spPr>
        <p:txBody>
          <a:bodyPr/>
          <a:lstStyle/>
          <a:p>
            <a:pPr eaLnBrk="1" hangingPunct="1">
              <a:defRPr/>
            </a:pPr>
            <a:r>
              <a:rPr lang="en-US" dirty="0"/>
              <a:t>Advisory Opinion</a:t>
            </a:r>
          </a:p>
        </p:txBody>
      </p:sp>
      <p:sp>
        <p:nvSpPr>
          <p:cNvPr id="456707" name="Rectangle 3">
            <a:extLst>
              <a:ext uri="{FF2B5EF4-FFF2-40B4-BE49-F238E27FC236}">
                <a16:creationId xmlns:a16="http://schemas.microsoft.com/office/drawing/2014/main" id="{27F40A0F-C70D-49F0-85EC-E833DF0E1FBA}"/>
              </a:ext>
            </a:extLst>
          </p:cNvPr>
          <p:cNvSpPr>
            <a:spLocks noGrp="1" noChangeArrowheads="1"/>
          </p:cNvSpPr>
          <p:nvPr>
            <p:ph type="body" idx="1"/>
          </p:nvPr>
        </p:nvSpPr>
        <p:spPr>
          <a:xfrm>
            <a:off x="457200" y="1219200"/>
            <a:ext cx="8229600" cy="5257800"/>
          </a:xfrm>
        </p:spPr>
        <p:txBody>
          <a:bodyPr/>
          <a:lstStyle/>
          <a:p>
            <a:pPr marL="0" indent="0" eaLnBrk="1" hangingPunct="1">
              <a:buFont typeface="Wingdings" panose="05000000000000000000" pitchFamily="2" charset="2"/>
              <a:buNone/>
              <a:defRPr/>
            </a:pPr>
            <a:r>
              <a:rPr lang="en-US" sz="3400" u="sng" dirty="0"/>
              <a:t>10-035-E</a:t>
            </a:r>
            <a:r>
              <a:rPr lang="en-US" sz="3400" dirty="0"/>
              <a:t>	A school board member whose financially independent relative is employed by the school district may not participate in discussions and actions approving the </a:t>
            </a:r>
            <a:r>
              <a:rPr lang="en-US" sz="3400" b="1" dirty="0"/>
              <a:t>annual school district budget</a:t>
            </a:r>
            <a:r>
              <a:rPr lang="en-US" sz="3400" dirty="0"/>
              <a:t>. Only when a board member’s recusal would result in the </a:t>
            </a:r>
            <a:r>
              <a:rPr lang="en-US" sz="3400" b="1" dirty="0"/>
              <a:t>loss of a quorum </a:t>
            </a:r>
            <a:r>
              <a:rPr lang="en-US" sz="3400" dirty="0"/>
              <a:t>and render the board unable to act may board member participate in approving district budget.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a:extLst>
              <a:ext uri="{FF2B5EF4-FFF2-40B4-BE49-F238E27FC236}">
                <a16:creationId xmlns:a16="http://schemas.microsoft.com/office/drawing/2014/main" id="{703B69DE-5C81-4A3A-B295-FFCBCC01C713}"/>
              </a:ext>
            </a:extLst>
          </p:cNvPr>
          <p:cNvSpPr>
            <a:spLocks noGrp="1" noChangeArrowheads="1"/>
          </p:cNvSpPr>
          <p:nvPr>
            <p:ph type="title"/>
          </p:nvPr>
        </p:nvSpPr>
        <p:spPr>
          <a:xfrm>
            <a:off x="381000" y="7938"/>
            <a:ext cx="8229600" cy="1058862"/>
          </a:xfrm>
        </p:spPr>
        <p:txBody>
          <a:bodyPr/>
          <a:lstStyle/>
          <a:p>
            <a:pPr eaLnBrk="1" hangingPunct="1">
              <a:defRPr/>
            </a:pPr>
            <a:r>
              <a:rPr lang="en-US" dirty="0"/>
              <a:t>Advisory Opinion</a:t>
            </a:r>
          </a:p>
        </p:txBody>
      </p:sp>
      <p:sp>
        <p:nvSpPr>
          <p:cNvPr id="338947" name="Rectangle 3">
            <a:extLst>
              <a:ext uri="{FF2B5EF4-FFF2-40B4-BE49-F238E27FC236}">
                <a16:creationId xmlns:a16="http://schemas.microsoft.com/office/drawing/2014/main" id="{E873F813-D8B0-40B5-A6D7-A5CFB0BC0CBA}"/>
              </a:ext>
            </a:extLst>
          </p:cNvPr>
          <p:cNvSpPr>
            <a:spLocks noGrp="1" noChangeArrowheads="1"/>
          </p:cNvSpPr>
          <p:nvPr>
            <p:ph type="body" idx="1"/>
          </p:nvPr>
        </p:nvSpPr>
        <p:spPr>
          <a:xfrm>
            <a:off x="457200" y="914400"/>
            <a:ext cx="8229600" cy="5334000"/>
          </a:xfrm>
        </p:spPr>
        <p:txBody>
          <a:bodyPr/>
          <a:lstStyle/>
          <a:p>
            <a:pPr marL="0" indent="0" eaLnBrk="1" hangingPunct="1">
              <a:lnSpc>
                <a:spcPct val="90000"/>
              </a:lnSpc>
              <a:buFont typeface="Wingdings" panose="05000000000000000000" pitchFamily="2" charset="2"/>
              <a:buNone/>
              <a:defRPr/>
            </a:pPr>
            <a:r>
              <a:rPr lang="en-US" sz="3600" u="sng" dirty="0"/>
              <a:t>14-028-E</a:t>
            </a:r>
            <a:r>
              <a:rPr lang="en-US" sz="3600" dirty="0"/>
              <a:t>	If new school board member and sibling are indeed </a:t>
            </a:r>
            <a:r>
              <a:rPr lang="en-US" sz="3600" b="1" dirty="0"/>
              <a:t>financially independent</a:t>
            </a:r>
            <a:r>
              <a:rPr lang="en-US" sz="3600" dirty="0"/>
              <a:t>, then sibling can remain employed by district and no violation of Section 109 or Section 25-4-105(2) should occur, but the board member </a:t>
            </a:r>
            <a:r>
              <a:rPr lang="en-US" sz="3600" b="1" dirty="0"/>
              <a:t>must recuse </a:t>
            </a:r>
            <a:r>
              <a:rPr lang="en-US" sz="3600" dirty="0"/>
              <a:t>himself or herself from any matter which would result in a pecuniary benefit to the relative, in compliance with Section 25-4-105(1).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1432" name="Rectangle 8">
            <a:extLst>
              <a:ext uri="{FF2B5EF4-FFF2-40B4-BE49-F238E27FC236}">
                <a16:creationId xmlns:a16="http://schemas.microsoft.com/office/drawing/2014/main" id="{006D2422-210B-44CF-AC23-8E27945B1889}"/>
              </a:ext>
            </a:extLst>
          </p:cNvPr>
          <p:cNvSpPr>
            <a:spLocks noGrp="1" noChangeArrowheads="1"/>
          </p:cNvSpPr>
          <p:nvPr>
            <p:ph type="title"/>
          </p:nvPr>
        </p:nvSpPr>
        <p:spPr/>
        <p:txBody>
          <a:bodyPr/>
          <a:lstStyle/>
          <a:p>
            <a:pPr eaLnBrk="1" hangingPunct="1">
              <a:defRPr/>
            </a:pPr>
            <a:r>
              <a:rPr lang="en-US" dirty="0"/>
              <a:t>Section 25-4-105(1)</a:t>
            </a:r>
          </a:p>
        </p:txBody>
      </p:sp>
      <p:sp>
        <p:nvSpPr>
          <p:cNvPr id="231433" name="Rectangle 9">
            <a:extLst>
              <a:ext uri="{FF2B5EF4-FFF2-40B4-BE49-F238E27FC236}">
                <a16:creationId xmlns:a16="http://schemas.microsoft.com/office/drawing/2014/main" id="{2C9E36FC-AFA9-4430-8048-028ABA50E369}"/>
              </a:ext>
            </a:extLst>
          </p:cNvPr>
          <p:cNvSpPr>
            <a:spLocks noGrp="1" noChangeArrowheads="1"/>
          </p:cNvSpPr>
          <p:nvPr>
            <p:ph type="body" idx="1"/>
          </p:nvPr>
        </p:nvSpPr>
        <p:spPr>
          <a:xfrm>
            <a:off x="457200" y="1524000"/>
            <a:ext cx="8229600" cy="4953000"/>
          </a:xfrm>
        </p:spPr>
        <p:txBody>
          <a:bodyPr/>
          <a:lstStyle/>
          <a:p>
            <a:pPr eaLnBrk="1" hangingPunct="1">
              <a:buFont typeface="Wingdings" panose="05000000000000000000" pitchFamily="2" charset="2"/>
              <a:buNone/>
              <a:defRPr/>
            </a:pPr>
            <a:r>
              <a:rPr lang="en-US" dirty="0"/>
              <a:t> ‘</a:t>
            </a:r>
            <a:r>
              <a:rPr lang="en-US" b="1" dirty="0"/>
              <a:t>Business with which he is associated</a:t>
            </a:r>
            <a:r>
              <a:rPr lang="en-US" dirty="0"/>
              <a:t>’ means public servant or his relative is </a:t>
            </a:r>
          </a:p>
          <a:p>
            <a:pPr eaLnBrk="1" hangingPunct="1">
              <a:defRPr/>
            </a:pPr>
            <a:r>
              <a:rPr lang="en-US" dirty="0"/>
              <a:t>officer, director, owner, partner, employee</a:t>
            </a:r>
          </a:p>
          <a:p>
            <a:pPr eaLnBrk="1" hangingPunct="1">
              <a:defRPr/>
            </a:pPr>
            <a:r>
              <a:rPr lang="en-US" dirty="0"/>
              <a:t>holder of more than ten percent (10%) of the fair market value or </a:t>
            </a:r>
          </a:p>
          <a:p>
            <a:pPr eaLnBrk="1" hangingPunct="1">
              <a:defRPr/>
            </a:pPr>
            <a:r>
              <a:rPr lang="en-US" dirty="0"/>
              <a:t>from which he or his relative derives more than $2,500 in annual income or </a:t>
            </a:r>
          </a:p>
          <a:p>
            <a:pPr eaLnBrk="1" hangingPunct="1">
              <a:defRPr/>
            </a:pPr>
            <a:r>
              <a:rPr lang="en-US" dirty="0"/>
              <a:t>over which such public servant or his relative exercises control.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31432"/>
                                        </p:tgtEl>
                                        <p:attrNameLst>
                                          <p:attrName>style.visibility</p:attrName>
                                        </p:attrNameLst>
                                      </p:cBhvr>
                                      <p:to>
                                        <p:strVal val="visible"/>
                                      </p:to>
                                    </p:set>
                                    <p:anim calcmode="lin" valueType="num">
                                      <p:cBhvr>
                                        <p:cTn id="7" dur="1000" fill="hold"/>
                                        <p:tgtEl>
                                          <p:spTgt spid="231432"/>
                                        </p:tgtEl>
                                        <p:attrNameLst>
                                          <p:attrName>ppt_x</p:attrName>
                                        </p:attrNameLst>
                                      </p:cBhvr>
                                      <p:tavLst>
                                        <p:tav tm="0">
                                          <p:val>
                                            <p:strVal val="#ppt_x-.2"/>
                                          </p:val>
                                        </p:tav>
                                        <p:tav tm="100000">
                                          <p:val>
                                            <p:strVal val="#ppt_x"/>
                                          </p:val>
                                        </p:tav>
                                      </p:tavLst>
                                    </p:anim>
                                    <p:anim calcmode="lin" valueType="num">
                                      <p:cBhvr>
                                        <p:cTn id="8" dur="1000" fill="hold"/>
                                        <p:tgtEl>
                                          <p:spTgt spid="23143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143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31433">
                                            <p:txEl>
                                              <p:pRg st="0" end="0"/>
                                            </p:txEl>
                                          </p:spTgt>
                                        </p:tgtEl>
                                        <p:attrNameLst>
                                          <p:attrName>style.visibility</p:attrName>
                                        </p:attrNameLst>
                                      </p:cBhvr>
                                      <p:to>
                                        <p:strVal val="visible"/>
                                      </p:to>
                                    </p:set>
                                    <p:animEffect transition="in" filter="fade">
                                      <p:cBhvr>
                                        <p:cTn id="14" dur="500"/>
                                        <p:tgtEl>
                                          <p:spTgt spid="231433">
                                            <p:txEl>
                                              <p:pRg st="0" end="0"/>
                                            </p:txEl>
                                          </p:spTgt>
                                        </p:tgtEl>
                                      </p:cBhvr>
                                    </p:animEffect>
                                    <p:anim calcmode="lin" valueType="num">
                                      <p:cBhvr>
                                        <p:cTn id="15" dur="500" fill="hold"/>
                                        <p:tgtEl>
                                          <p:spTgt spid="23143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3143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31433">
                                            <p:txEl>
                                              <p:pRg st="1" end="1"/>
                                            </p:txEl>
                                          </p:spTgt>
                                        </p:tgtEl>
                                        <p:attrNameLst>
                                          <p:attrName>style.visibility</p:attrName>
                                        </p:attrNameLst>
                                      </p:cBhvr>
                                      <p:to>
                                        <p:strVal val="visible"/>
                                      </p:to>
                                    </p:set>
                                    <p:animEffect transition="in" filter="fade">
                                      <p:cBhvr>
                                        <p:cTn id="21" dur="500"/>
                                        <p:tgtEl>
                                          <p:spTgt spid="231433">
                                            <p:txEl>
                                              <p:pRg st="1" end="1"/>
                                            </p:txEl>
                                          </p:spTgt>
                                        </p:tgtEl>
                                      </p:cBhvr>
                                    </p:animEffect>
                                    <p:anim calcmode="lin" valueType="num">
                                      <p:cBhvr>
                                        <p:cTn id="22" dur="500" fill="hold"/>
                                        <p:tgtEl>
                                          <p:spTgt spid="23143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3143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31433">
                                            <p:txEl>
                                              <p:pRg st="2" end="2"/>
                                            </p:txEl>
                                          </p:spTgt>
                                        </p:tgtEl>
                                        <p:attrNameLst>
                                          <p:attrName>style.visibility</p:attrName>
                                        </p:attrNameLst>
                                      </p:cBhvr>
                                      <p:to>
                                        <p:strVal val="visible"/>
                                      </p:to>
                                    </p:set>
                                    <p:animEffect transition="in" filter="fade">
                                      <p:cBhvr>
                                        <p:cTn id="28" dur="500"/>
                                        <p:tgtEl>
                                          <p:spTgt spid="231433">
                                            <p:txEl>
                                              <p:pRg st="2" end="2"/>
                                            </p:txEl>
                                          </p:spTgt>
                                        </p:tgtEl>
                                      </p:cBhvr>
                                    </p:animEffect>
                                    <p:anim calcmode="lin" valueType="num">
                                      <p:cBhvr>
                                        <p:cTn id="29" dur="500" fill="hold"/>
                                        <p:tgtEl>
                                          <p:spTgt spid="23143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3143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31433">
                                            <p:txEl>
                                              <p:pRg st="3" end="3"/>
                                            </p:txEl>
                                          </p:spTgt>
                                        </p:tgtEl>
                                        <p:attrNameLst>
                                          <p:attrName>style.visibility</p:attrName>
                                        </p:attrNameLst>
                                      </p:cBhvr>
                                      <p:to>
                                        <p:strVal val="visible"/>
                                      </p:to>
                                    </p:set>
                                    <p:animEffect transition="in" filter="fade">
                                      <p:cBhvr>
                                        <p:cTn id="35" dur="500"/>
                                        <p:tgtEl>
                                          <p:spTgt spid="231433">
                                            <p:txEl>
                                              <p:pRg st="3" end="3"/>
                                            </p:txEl>
                                          </p:spTgt>
                                        </p:tgtEl>
                                      </p:cBhvr>
                                    </p:animEffect>
                                    <p:anim calcmode="lin" valueType="num">
                                      <p:cBhvr>
                                        <p:cTn id="36" dur="500" fill="hold"/>
                                        <p:tgtEl>
                                          <p:spTgt spid="23143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3143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231433">
                                            <p:txEl>
                                              <p:pRg st="4" end="4"/>
                                            </p:txEl>
                                          </p:spTgt>
                                        </p:tgtEl>
                                        <p:attrNameLst>
                                          <p:attrName>style.visibility</p:attrName>
                                        </p:attrNameLst>
                                      </p:cBhvr>
                                      <p:to>
                                        <p:strVal val="visible"/>
                                      </p:to>
                                    </p:set>
                                    <p:animEffect transition="in" filter="fade">
                                      <p:cBhvr>
                                        <p:cTn id="42" dur="500"/>
                                        <p:tgtEl>
                                          <p:spTgt spid="231433">
                                            <p:txEl>
                                              <p:pRg st="4" end="4"/>
                                            </p:txEl>
                                          </p:spTgt>
                                        </p:tgtEl>
                                      </p:cBhvr>
                                    </p:animEffect>
                                    <p:anim calcmode="lin" valueType="num">
                                      <p:cBhvr>
                                        <p:cTn id="43" dur="500" fill="hold"/>
                                        <p:tgtEl>
                                          <p:spTgt spid="231433">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23143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32" grpId="0"/>
      <p:bldP spid="23143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a:extLst>
              <a:ext uri="{FF2B5EF4-FFF2-40B4-BE49-F238E27FC236}">
                <a16:creationId xmlns:a16="http://schemas.microsoft.com/office/drawing/2014/main" id="{93B1E113-B1E9-4073-A795-95A0C47FE868}"/>
              </a:ext>
            </a:extLst>
          </p:cNvPr>
          <p:cNvSpPr>
            <a:spLocks noGrp="1" noChangeArrowheads="1"/>
          </p:cNvSpPr>
          <p:nvPr>
            <p:ph type="title"/>
          </p:nvPr>
        </p:nvSpPr>
        <p:spPr/>
        <p:txBody>
          <a:bodyPr/>
          <a:lstStyle/>
          <a:p>
            <a:pPr eaLnBrk="1" hangingPunct="1">
              <a:defRPr/>
            </a:pPr>
            <a:r>
              <a:rPr lang="en-US" dirty="0"/>
              <a:t>Advisory Opinion</a:t>
            </a:r>
          </a:p>
        </p:txBody>
      </p:sp>
      <p:sp>
        <p:nvSpPr>
          <p:cNvPr id="454659" name="Rectangle 3">
            <a:extLst>
              <a:ext uri="{FF2B5EF4-FFF2-40B4-BE49-F238E27FC236}">
                <a16:creationId xmlns:a16="http://schemas.microsoft.com/office/drawing/2014/main" id="{69ECCAF0-663A-4A63-8546-D58FFE13EAEA}"/>
              </a:ext>
            </a:extLst>
          </p:cNvPr>
          <p:cNvSpPr>
            <a:spLocks noGrp="1" noChangeArrowheads="1"/>
          </p:cNvSpPr>
          <p:nvPr>
            <p:ph type="body" idx="1"/>
          </p:nvPr>
        </p:nvSpPr>
        <p:spPr>
          <a:xfrm>
            <a:off x="457200" y="1600200"/>
            <a:ext cx="8229600" cy="4648200"/>
          </a:xfrm>
        </p:spPr>
        <p:txBody>
          <a:bodyPr/>
          <a:lstStyle/>
          <a:p>
            <a:pPr marL="0" indent="0" eaLnBrk="1" hangingPunct="1">
              <a:buFont typeface="Wingdings" panose="05000000000000000000" pitchFamily="2" charset="2"/>
              <a:buNone/>
              <a:defRPr/>
            </a:pPr>
            <a:r>
              <a:rPr lang="en-US" u="sng" dirty="0"/>
              <a:t>10-006-E</a:t>
            </a:r>
            <a:r>
              <a:rPr lang="en-US" dirty="0"/>
              <a:t>	A member of a school board may also serve as an officer of a Parent Teacher Organization (PTO) within the same school district. So long as the PTO is </a:t>
            </a:r>
            <a:r>
              <a:rPr lang="en-US" b="1" dirty="0"/>
              <a:t>not</a:t>
            </a:r>
            <a:r>
              <a:rPr lang="en-US" dirty="0"/>
              <a:t> receiving any funds from the district, no violation of Section 109 or Section 25-4-105(2) should arise. But the school board member </a:t>
            </a:r>
            <a:r>
              <a:rPr lang="en-US" b="1" dirty="0"/>
              <a:t>must fully recuse </a:t>
            </a:r>
            <a:r>
              <a:rPr lang="en-US" dirty="0"/>
              <a:t>from any action which would result in a pecuniary benefit to the PTO in compliance with Section 25-4-105(1).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3E31C963-F31F-4CAF-850E-B36DF70F79EB}"/>
              </a:ext>
            </a:extLst>
          </p:cNvPr>
          <p:cNvSpPr>
            <a:spLocks noGrp="1" noChangeArrowheads="1"/>
          </p:cNvSpPr>
          <p:nvPr>
            <p:ph type="title"/>
          </p:nvPr>
        </p:nvSpPr>
        <p:spPr>
          <a:xfrm>
            <a:off x="457200" y="0"/>
            <a:ext cx="8229600" cy="685800"/>
          </a:xfrm>
        </p:spPr>
        <p:txBody>
          <a:bodyPr/>
          <a:lstStyle/>
          <a:p>
            <a:pPr eaLnBrk="1" hangingPunct="1">
              <a:defRPr/>
            </a:pPr>
            <a:r>
              <a:rPr lang="en-US" sz="4000" u="sng" dirty="0"/>
              <a:t>MISSISSIPPI ETHICS COMMISSION</a:t>
            </a:r>
            <a:r>
              <a:rPr lang="en-US" sz="4000" dirty="0"/>
              <a:t> </a:t>
            </a:r>
          </a:p>
        </p:txBody>
      </p:sp>
      <p:sp>
        <p:nvSpPr>
          <p:cNvPr id="60419" name="Rectangle 3">
            <a:extLst>
              <a:ext uri="{FF2B5EF4-FFF2-40B4-BE49-F238E27FC236}">
                <a16:creationId xmlns:a16="http://schemas.microsoft.com/office/drawing/2014/main" id="{702AD9E9-13FE-40F9-8B9C-DAAEE7D4D627}"/>
              </a:ext>
            </a:extLst>
          </p:cNvPr>
          <p:cNvSpPr>
            <a:spLocks noGrp="1" noChangeArrowheads="1"/>
          </p:cNvSpPr>
          <p:nvPr>
            <p:ph type="body" idx="1"/>
          </p:nvPr>
        </p:nvSpPr>
        <p:spPr>
          <a:xfrm>
            <a:off x="457200" y="914400"/>
            <a:ext cx="8229600" cy="5562600"/>
          </a:xfrm>
        </p:spPr>
        <p:txBody>
          <a:bodyPr/>
          <a:lstStyle/>
          <a:p>
            <a:pPr eaLnBrk="1" hangingPunct="1">
              <a:lnSpc>
                <a:spcPct val="90000"/>
              </a:lnSpc>
              <a:buFont typeface="Wingdings" panose="05000000000000000000" pitchFamily="2" charset="2"/>
              <a:buNone/>
              <a:defRPr/>
            </a:pPr>
            <a:r>
              <a:rPr lang="en-US" sz="2800" dirty="0"/>
              <a:t>Administers and enforces the </a:t>
            </a:r>
            <a:r>
              <a:rPr lang="en-US" sz="2800" b="1" dirty="0"/>
              <a:t>Ethics in Government Law </a:t>
            </a:r>
            <a:r>
              <a:rPr lang="en-US" sz="2800" dirty="0"/>
              <a:t>by</a:t>
            </a:r>
          </a:p>
          <a:p>
            <a:pPr eaLnBrk="1" hangingPunct="1">
              <a:lnSpc>
                <a:spcPct val="90000"/>
              </a:lnSpc>
              <a:defRPr/>
            </a:pPr>
            <a:r>
              <a:rPr lang="en-US" sz="2800" dirty="0"/>
              <a:t>Keeping Statements of Economic Interest;</a:t>
            </a:r>
          </a:p>
          <a:p>
            <a:pPr eaLnBrk="1" hangingPunct="1">
              <a:lnSpc>
                <a:spcPct val="90000"/>
              </a:lnSpc>
              <a:defRPr/>
            </a:pPr>
            <a:r>
              <a:rPr lang="en-US" sz="2800" dirty="0"/>
              <a:t>Investigating alleged violations of law;</a:t>
            </a:r>
          </a:p>
          <a:p>
            <a:pPr eaLnBrk="1" hangingPunct="1">
              <a:lnSpc>
                <a:spcPct val="90000"/>
              </a:lnSpc>
              <a:defRPr/>
            </a:pPr>
            <a:r>
              <a:rPr lang="en-US" sz="2800" dirty="0"/>
              <a:t>Issuing written advisory opinions. </a:t>
            </a:r>
          </a:p>
          <a:p>
            <a:pPr eaLnBrk="1" hangingPunct="1">
              <a:lnSpc>
                <a:spcPct val="90000"/>
              </a:lnSpc>
              <a:defRPr/>
            </a:pPr>
            <a:endParaRPr lang="en-US" sz="2400" dirty="0"/>
          </a:p>
          <a:p>
            <a:pPr eaLnBrk="1" hangingPunct="1">
              <a:lnSpc>
                <a:spcPct val="90000"/>
              </a:lnSpc>
              <a:buFont typeface="Wingdings" panose="05000000000000000000" pitchFamily="2" charset="2"/>
              <a:buNone/>
              <a:defRPr/>
            </a:pPr>
            <a:r>
              <a:rPr lang="en-US" sz="2800" dirty="0"/>
              <a:t>The Commission also enforces the</a:t>
            </a:r>
          </a:p>
          <a:p>
            <a:pPr eaLnBrk="1" hangingPunct="1">
              <a:lnSpc>
                <a:spcPct val="90000"/>
              </a:lnSpc>
              <a:defRPr/>
            </a:pPr>
            <a:r>
              <a:rPr lang="en-US" sz="2800" b="1" dirty="0"/>
              <a:t>Open Meetings Act </a:t>
            </a:r>
            <a:r>
              <a:rPr lang="en-US" sz="2800" dirty="0"/>
              <a:t>and</a:t>
            </a:r>
          </a:p>
          <a:p>
            <a:pPr eaLnBrk="1" hangingPunct="1">
              <a:lnSpc>
                <a:spcPct val="90000"/>
              </a:lnSpc>
              <a:defRPr/>
            </a:pPr>
            <a:r>
              <a:rPr lang="en-US" sz="2800" b="1" dirty="0"/>
              <a:t>Public Records Act</a:t>
            </a:r>
          </a:p>
          <a:p>
            <a:pPr eaLnBrk="1" hangingPunct="1">
              <a:lnSpc>
                <a:spcPct val="90000"/>
              </a:lnSpc>
              <a:defRPr/>
            </a:pPr>
            <a:endParaRPr lang="en-US" sz="2400" dirty="0"/>
          </a:p>
          <a:p>
            <a:pPr marL="0" indent="0" eaLnBrk="1" hangingPunct="1">
              <a:lnSpc>
                <a:spcPct val="90000"/>
              </a:lnSpc>
              <a:buFont typeface="Wingdings" panose="05000000000000000000" pitchFamily="2" charset="2"/>
              <a:buNone/>
              <a:defRPr/>
            </a:pPr>
            <a:r>
              <a:rPr lang="en-US" sz="2800" dirty="0"/>
              <a:t>The Commission also issues advisory opinions on the </a:t>
            </a:r>
            <a:r>
              <a:rPr lang="en-US" sz="2800" b="1" dirty="0"/>
              <a:t>Campaign Finance Law </a:t>
            </a:r>
            <a:r>
              <a:rPr lang="en-US" sz="2800" dirty="0"/>
              <a:t>and levies fines for late filing of campaign finance reports.</a:t>
            </a:r>
          </a:p>
          <a:p>
            <a:pPr eaLnBrk="1" hangingPunct="1">
              <a:lnSpc>
                <a:spcPct val="90000"/>
              </a:lnSpc>
              <a:buFont typeface="Wingdings" panose="05000000000000000000" pitchFamily="2" charset="2"/>
              <a:buNone/>
              <a:defRPr/>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p:cTn id="7" dur="1000" fill="hold"/>
                                        <p:tgtEl>
                                          <p:spTgt spid="60418"/>
                                        </p:tgtEl>
                                        <p:attrNameLst>
                                          <p:attrName>ppt_x</p:attrName>
                                        </p:attrNameLst>
                                      </p:cBhvr>
                                      <p:tavLst>
                                        <p:tav tm="0">
                                          <p:val>
                                            <p:strVal val="#ppt_x-.2"/>
                                          </p:val>
                                        </p:tav>
                                        <p:tav tm="100000">
                                          <p:val>
                                            <p:strVal val="#ppt_x"/>
                                          </p:val>
                                        </p:tav>
                                      </p:tavLst>
                                    </p:anim>
                                    <p:anim calcmode="lin" valueType="num">
                                      <p:cBhvr>
                                        <p:cTn id="8" dur="1000" fill="hold"/>
                                        <p:tgtEl>
                                          <p:spTgt spid="604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604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0419">
                                            <p:txEl>
                                              <p:pRg st="0" end="0"/>
                                            </p:txEl>
                                          </p:spTgt>
                                        </p:tgtEl>
                                        <p:attrNameLst>
                                          <p:attrName>style.visibility</p:attrName>
                                        </p:attrNameLst>
                                      </p:cBhvr>
                                      <p:to>
                                        <p:strVal val="visible"/>
                                      </p:to>
                                    </p:set>
                                    <p:animEffect transition="in" filter="fade">
                                      <p:cBhvr>
                                        <p:cTn id="14" dur="500"/>
                                        <p:tgtEl>
                                          <p:spTgt spid="60419">
                                            <p:txEl>
                                              <p:pRg st="0" end="0"/>
                                            </p:txEl>
                                          </p:spTgt>
                                        </p:tgtEl>
                                      </p:cBhvr>
                                    </p:animEffect>
                                    <p:anim calcmode="lin" valueType="num">
                                      <p:cBhvr>
                                        <p:cTn id="15" dur="5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041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60419">
                                            <p:txEl>
                                              <p:pRg st="1" end="1"/>
                                            </p:txEl>
                                          </p:spTgt>
                                        </p:tgtEl>
                                        <p:attrNameLst>
                                          <p:attrName>style.visibility</p:attrName>
                                        </p:attrNameLst>
                                      </p:cBhvr>
                                      <p:to>
                                        <p:strVal val="visible"/>
                                      </p:to>
                                    </p:set>
                                    <p:animEffect transition="in" filter="fade">
                                      <p:cBhvr>
                                        <p:cTn id="21" dur="500"/>
                                        <p:tgtEl>
                                          <p:spTgt spid="60419">
                                            <p:txEl>
                                              <p:pRg st="1" end="1"/>
                                            </p:txEl>
                                          </p:spTgt>
                                        </p:tgtEl>
                                      </p:cBhvr>
                                    </p:animEffect>
                                    <p:anim calcmode="lin" valueType="num">
                                      <p:cBhvr>
                                        <p:cTn id="22" dur="5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6041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60419">
                                            <p:txEl>
                                              <p:pRg st="2" end="2"/>
                                            </p:txEl>
                                          </p:spTgt>
                                        </p:tgtEl>
                                        <p:attrNameLst>
                                          <p:attrName>style.visibility</p:attrName>
                                        </p:attrNameLst>
                                      </p:cBhvr>
                                      <p:to>
                                        <p:strVal val="visible"/>
                                      </p:to>
                                    </p:set>
                                    <p:animEffect transition="in" filter="fade">
                                      <p:cBhvr>
                                        <p:cTn id="28" dur="500"/>
                                        <p:tgtEl>
                                          <p:spTgt spid="60419">
                                            <p:txEl>
                                              <p:pRg st="2" end="2"/>
                                            </p:txEl>
                                          </p:spTgt>
                                        </p:tgtEl>
                                      </p:cBhvr>
                                    </p:animEffect>
                                    <p:anim calcmode="lin" valueType="num">
                                      <p:cBhvr>
                                        <p:cTn id="29" dur="500" fill="hold"/>
                                        <p:tgtEl>
                                          <p:spTgt spid="6041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6041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60419">
                                            <p:txEl>
                                              <p:pRg st="3" end="3"/>
                                            </p:txEl>
                                          </p:spTgt>
                                        </p:tgtEl>
                                        <p:attrNameLst>
                                          <p:attrName>style.visibility</p:attrName>
                                        </p:attrNameLst>
                                      </p:cBhvr>
                                      <p:to>
                                        <p:strVal val="visible"/>
                                      </p:to>
                                    </p:set>
                                    <p:animEffect transition="in" filter="fade">
                                      <p:cBhvr>
                                        <p:cTn id="35" dur="500"/>
                                        <p:tgtEl>
                                          <p:spTgt spid="60419">
                                            <p:txEl>
                                              <p:pRg st="3" end="3"/>
                                            </p:txEl>
                                          </p:spTgt>
                                        </p:tgtEl>
                                      </p:cBhvr>
                                    </p:animEffect>
                                    <p:anim calcmode="lin" valueType="num">
                                      <p:cBhvr>
                                        <p:cTn id="36" dur="500" fill="hold"/>
                                        <p:tgtEl>
                                          <p:spTgt spid="6041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6041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60419">
                                            <p:txEl>
                                              <p:pRg st="5" end="5"/>
                                            </p:txEl>
                                          </p:spTgt>
                                        </p:tgtEl>
                                        <p:attrNameLst>
                                          <p:attrName>style.visibility</p:attrName>
                                        </p:attrNameLst>
                                      </p:cBhvr>
                                      <p:to>
                                        <p:strVal val="visible"/>
                                      </p:to>
                                    </p:set>
                                    <p:animEffect transition="in" filter="fade">
                                      <p:cBhvr>
                                        <p:cTn id="42" dur="500"/>
                                        <p:tgtEl>
                                          <p:spTgt spid="60419">
                                            <p:txEl>
                                              <p:pRg st="5" end="5"/>
                                            </p:txEl>
                                          </p:spTgt>
                                        </p:tgtEl>
                                      </p:cBhvr>
                                    </p:animEffect>
                                    <p:anim calcmode="lin" valueType="num">
                                      <p:cBhvr>
                                        <p:cTn id="43" dur="500" fill="hold"/>
                                        <p:tgtEl>
                                          <p:spTgt spid="60419">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60419">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60419">
                                            <p:txEl>
                                              <p:pRg st="6" end="6"/>
                                            </p:txEl>
                                          </p:spTgt>
                                        </p:tgtEl>
                                        <p:attrNameLst>
                                          <p:attrName>style.visibility</p:attrName>
                                        </p:attrNameLst>
                                      </p:cBhvr>
                                      <p:to>
                                        <p:strVal val="visible"/>
                                      </p:to>
                                    </p:set>
                                    <p:animEffect transition="in" filter="fade">
                                      <p:cBhvr>
                                        <p:cTn id="49" dur="500"/>
                                        <p:tgtEl>
                                          <p:spTgt spid="60419">
                                            <p:txEl>
                                              <p:pRg st="6" end="6"/>
                                            </p:txEl>
                                          </p:spTgt>
                                        </p:tgtEl>
                                      </p:cBhvr>
                                    </p:animEffect>
                                    <p:anim calcmode="lin" valueType="num">
                                      <p:cBhvr>
                                        <p:cTn id="50" dur="500" fill="hold"/>
                                        <p:tgtEl>
                                          <p:spTgt spid="60419">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60419">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60419">
                                            <p:txEl>
                                              <p:pRg st="7" end="7"/>
                                            </p:txEl>
                                          </p:spTgt>
                                        </p:tgtEl>
                                        <p:attrNameLst>
                                          <p:attrName>style.visibility</p:attrName>
                                        </p:attrNameLst>
                                      </p:cBhvr>
                                      <p:to>
                                        <p:strVal val="visible"/>
                                      </p:to>
                                    </p:set>
                                    <p:animEffect transition="in" filter="fade">
                                      <p:cBhvr>
                                        <p:cTn id="56" dur="500"/>
                                        <p:tgtEl>
                                          <p:spTgt spid="60419">
                                            <p:txEl>
                                              <p:pRg st="7" end="7"/>
                                            </p:txEl>
                                          </p:spTgt>
                                        </p:tgtEl>
                                      </p:cBhvr>
                                    </p:animEffect>
                                    <p:anim calcmode="lin" valueType="num">
                                      <p:cBhvr>
                                        <p:cTn id="57" dur="500" fill="hold"/>
                                        <p:tgtEl>
                                          <p:spTgt spid="60419">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60419">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60419">
                                            <p:txEl>
                                              <p:pRg st="9" end="9"/>
                                            </p:txEl>
                                          </p:spTgt>
                                        </p:tgtEl>
                                        <p:attrNameLst>
                                          <p:attrName>style.visibility</p:attrName>
                                        </p:attrNameLst>
                                      </p:cBhvr>
                                      <p:to>
                                        <p:strVal val="visible"/>
                                      </p:to>
                                    </p:set>
                                    <p:animEffect transition="in" filter="fade">
                                      <p:cBhvr>
                                        <p:cTn id="63" dur="500"/>
                                        <p:tgtEl>
                                          <p:spTgt spid="60419">
                                            <p:txEl>
                                              <p:pRg st="9" end="9"/>
                                            </p:txEl>
                                          </p:spTgt>
                                        </p:tgtEl>
                                      </p:cBhvr>
                                    </p:animEffect>
                                    <p:anim calcmode="lin" valueType="num">
                                      <p:cBhvr>
                                        <p:cTn id="64" dur="500" fill="hold"/>
                                        <p:tgtEl>
                                          <p:spTgt spid="60419">
                                            <p:txEl>
                                              <p:pRg st="9" end="9"/>
                                            </p:txEl>
                                          </p:spTgt>
                                        </p:tgtEl>
                                        <p:attrNameLst>
                                          <p:attrName>ppt_x</p:attrName>
                                        </p:attrNameLst>
                                      </p:cBhvr>
                                      <p:tavLst>
                                        <p:tav tm="0">
                                          <p:val>
                                            <p:strVal val="#ppt_x"/>
                                          </p:val>
                                        </p:tav>
                                        <p:tav tm="100000">
                                          <p:val>
                                            <p:strVal val="#ppt_x"/>
                                          </p:val>
                                        </p:tav>
                                      </p:tavLst>
                                    </p:anim>
                                    <p:anim calcmode="lin" valueType="num">
                                      <p:cBhvr>
                                        <p:cTn id="65" dur="500" fill="hold"/>
                                        <p:tgtEl>
                                          <p:spTgt spid="60419">
                                            <p:txEl>
                                              <p:pRg st="9" end="9"/>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A29BC4CB-CBE6-4F5F-88EB-13908EF6FE47}"/>
              </a:ext>
            </a:extLst>
          </p:cNvPr>
          <p:cNvSpPr>
            <a:spLocks noGrp="1" noChangeArrowheads="1"/>
          </p:cNvSpPr>
          <p:nvPr>
            <p:ph type="title"/>
          </p:nvPr>
        </p:nvSpPr>
        <p:spPr/>
        <p:txBody>
          <a:bodyPr/>
          <a:lstStyle/>
          <a:p>
            <a:pPr eaLnBrk="1" hangingPunct="1">
              <a:defRPr/>
            </a:pPr>
            <a:r>
              <a:rPr lang="en-US" sz="4000" b="1" i="1" dirty="0"/>
              <a:t>Subsection (3)(a) – </a:t>
            </a:r>
            <a:br>
              <a:rPr lang="en-US" sz="4000" b="1" i="1" dirty="0"/>
            </a:br>
            <a:r>
              <a:rPr lang="en-US" sz="4000" b="1" i="1" dirty="0"/>
              <a:t>The Contractor Prohibition</a:t>
            </a:r>
            <a:endParaRPr lang="en-US" sz="4000" dirty="0"/>
          </a:p>
        </p:txBody>
      </p:sp>
      <p:sp>
        <p:nvSpPr>
          <p:cNvPr id="141315" name="Rectangle 3">
            <a:extLst>
              <a:ext uri="{FF2B5EF4-FFF2-40B4-BE49-F238E27FC236}">
                <a16:creationId xmlns:a16="http://schemas.microsoft.com/office/drawing/2014/main" id="{44B68949-4CAC-4F1A-85C5-6A4A74CBA679}"/>
              </a:ext>
            </a:extLst>
          </p:cNvPr>
          <p:cNvSpPr>
            <a:spLocks noGrp="1" noChangeArrowheads="1"/>
          </p:cNvSpPr>
          <p:nvPr>
            <p:ph type="body" idx="1"/>
          </p:nvPr>
        </p:nvSpPr>
        <p:spPr>
          <a:xfrm>
            <a:off x="457200" y="1752600"/>
            <a:ext cx="8229600" cy="4724400"/>
          </a:xfrm>
        </p:spPr>
        <p:txBody>
          <a:bodyPr/>
          <a:lstStyle/>
          <a:p>
            <a:pPr marL="0" indent="0" eaLnBrk="1" hangingPunct="1">
              <a:lnSpc>
                <a:spcPct val="90000"/>
              </a:lnSpc>
              <a:buFont typeface="Wingdings" panose="05000000000000000000" pitchFamily="2" charset="2"/>
              <a:buNone/>
              <a:defRPr/>
            </a:pPr>
            <a:r>
              <a:rPr lang="en-US" dirty="0"/>
              <a:t>(3) No public servant shall: (a) Be a </a:t>
            </a:r>
            <a:r>
              <a:rPr lang="en-US" b="1" dirty="0"/>
              <a:t>contractor, subcontractor or vendor</a:t>
            </a:r>
            <a:r>
              <a:rPr lang="en-US" dirty="0"/>
              <a:t> </a:t>
            </a:r>
            <a:r>
              <a:rPr lang="en-US" b="1" dirty="0"/>
              <a:t>with the governmental entity</a:t>
            </a:r>
            <a:r>
              <a:rPr lang="en-US" dirty="0"/>
              <a:t> of which he is a member, officer, employee or agent, other than in his contract of employment, </a:t>
            </a:r>
            <a:r>
              <a:rPr lang="en-US" b="1" dirty="0"/>
              <a:t>or have a material financial interest in any business which is a contractor, subcontractor or vendor</a:t>
            </a:r>
            <a:r>
              <a:rPr lang="en-US" dirty="0"/>
              <a:t> </a:t>
            </a:r>
            <a:r>
              <a:rPr lang="en-US" b="1" dirty="0"/>
              <a:t>with the  governmental entity</a:t>
            </a:r>
            <a:r>
              <a:rPr lang="en-US" dirty="0"/>
              <a:t> of which he is a member, officer, employee or agent.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Rectangle 4">
            <a:extLst>
              <a:ext uri="{FF2B5EF4-FFF2-40B4-BE49-F238E27FC236}">
                <a16:creationId xmlns:a16="http://schemas.microsoft.com/office/drawing/2014/main" id="{25226631-C635-4756-B48A-2DF0A8F79ED4}"/>
              </a:ext>
            </a:extLst>
          </p:cNvPr>
          <p:cNvSpPr>
            <a:spLocks noGrp="1" noChangeArrowheads="1"/>
          </p:cNvSpPr>
          <p:nvPr>
            <p:ph type="title"/>
          </p:nvPr>
        </p:nvSpPr>
        <p:spPr>
          <a:xfrm>
            <a:off x="457200" y="381000"/>
            <a:ext cx="8229600" cy="1143000"/>
          </a:xfrm>
        </p:spPr>
        <p:txBody>
          <a:bodyPr/>
          <a:lstStyle/>
          <a:p>
            <a:pPr eaLnBrk="1" hangingPunct="1">
              <a:defRPr/>
            </a:pPr>
            <a:r>
              <a:rPr lang="en-US" dirty="0"/>
              <a:t>Advisory Opinion</a:t>
            </a:r>
          </a:p>
        </p:txBody>
      </p:sp>
      <p:sp>
        <p:nvSpPr>
          <p:cNvPr id="257029" name="Rectangle 5">
            <a:extLst>
              <a:ext uri="{FF2B5EF4-FFF2-40B4-BE49-F238E27FC236}">
                <a16:creationId xmlns:a16="http://schemas.microsoft.com/office/drawing/2014/main" id="{68F8B2EA-454D-4F66-BACA-C40140A4AE49}"/>
              </a:ext>
            </a:extLst>
          </p:cNvPr>
          <p:cNvSpPr>
            <a:spLocks noGrp="1" noChangeArrowheads="1"/>
          </p:cNvSpPr>
          <p:nvPr>
            <p:ph type="body" idx="1"/>
          </p:nvPr>
        </p:nvSpPr>
        <p:spPr>
          <a:xfrm>
            <a:off x="457200" y="1371600"/>
            <a:ext cx="8229600" cy="4876800"/>
          </a:xfrm>
        </p:spPr>
        <p:txBody>
          <a:bodyPr/>
          <a:lstStyle/>
          <a:p>
            <a:pPr marL="0" indent="0" eaLnBrk="1" hangingPunct="1">
              <a:buFont typeface="Wingdings" panose="05000000000000000000" pitchFamily="2" charset="2"/>
              <a:buNone/>
              <a:defRPr/>
            </a:pPr>
            <a:r>
              <a:rPr lang="en-US" sz="3600" u="sng" dirty="0"/>
              <a:t>14-008-E</a:t>
            </a:r>
            <a:r>
              <a:rPr lang="en-US" sz="3600" dirty="0"/>
              <a:t>	A business owned by a school teacher may not serve as a contractor to the school district which employs the teacher.  Section 25-4-105(3)(a) prohibits a teacher from having a material financial interest in a business that serves as a contractor to his or her own school district.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Rectangle 4">
            <a:extLst>
              <a:ext uri="{FF2B5EF4-FFF2-40B4-BE49-F238E27FC236}">
                <a16:creationId xmlns:a16="http://schemas.microsoft.com/office/drawing/2014/main" id="{BD61D2FE-9F90-448D-887C-A14503D42AC9}"/>
              </a:ext>
            </a:extLst>
          </p:cNvPr>
          <p:cNvSpPr>
            <a:spLocks noGrp="1" noChangeArrowheads="1"/>
          </p:cNvSpPr>
          <p:nvPr>
            <p:ph type="title"/>
          </p:nvPr>
        </p:nvSpPr>
        <p:spPr>
          <a:xfrm>
            <a:off x="457200" y="381000"/>
            <a:ext cx="8229600" cy="1143000"/>
          </a:xfrm>
        </p:spPr>
        <p:txBody>
          <a:bodyPr/>
          <a:lstStyle/>
          <a:p>
            <a:pPr eaLnBrk="1" hangingPunct="1">
              <a:defRPr/>
            </a:pPr>
            <a:r>
              <a:rPr lang="en-US" dirty="0"/>
              <a:t>Advisory Opinion</a:t>
            </a:r>
          </a:p>
        </p:txBody>
      </p:sp>
      <p:sp>
        <p:nvSpPr>
          <p:cNvPr id="257029" name="Rectangle 5">
            <a:extLst>
              <a:ext uri="{FF2B5EF4-FFF2-40B4-BE49-F238E27FC236}">
                <a16:creationId xmlns:a16="http://schemas.microsoft.com/office/drawing/2014/main" id="{FBFB52BF-3ECE-4BA6-AB69-F0266D513042}"/>
              </a:ext>
            </a:extLst>
          </p:cNvPr>
          <p:cNvSpPr>
            <a:spLocks noGrp="1" noChangeArrowheads="1"/>
          </p:cNvSpPr>
          <p:nvPr>
            <p:ph type="body" idx="1"/>
          </p:nvPr>
        </p:nvSpPr>
        <p:spPr>
          <a:xfrm>
            <a:off x="457200" y="1371600"/>
            <a:ext cx="8229600" cy="4876800"/>
          </a:xfrm>
        </p:spPr>
        <p:txBody>
          <a:bodyPr/>
          <a:lstStyle/>
          <a:p>
            <a:pPr marL="0" indent="0" eaLnBrk="1" hangingPunct="1">
              <a:buFont typeface="Wingdings" panose="05000000000000000000" pitchFamily="2" charset="2"/>
              <a:buNone/>
              <a:defRPr/>
            </a:pPr>
            <a:r>
              <a:rPr lang="en-US" sz="3600" u="sng" dirty="0"/>
              <a:t>11-054-E</a:t>
            </a:r>
            <a:r>
              <a:rPr lang="en-US" sz="3600" dirty="0"/>
              <a:t>	School district employees may be assigned additional duties and paid additional compensation. While they cannot hold two separate positions with the same district, one may accept additional duties and receive additional compensation without violating Section 25-4-105(3)(a) if paid under one contract.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56CBA28D-C47C-406C-97FE-F40A7CE445C2}"/>
              </a:ext>
            </a:extLst>
          </p:cNvPr>
          <p:cNvSpPr>
            <a:spLocks noGrp="1" noChangeArrowheads="1"/>
          </p:cNvSpPr>
          <p:nvPr>
            <p:ph type="title"/>
          </p:nvPr>
        </p:nvSpPr>
        <p:spPr/>
        <p:txBody>
          <a:bodyPr/>
          <a:lstStyle/>
          <a:p>
            <a:pPr eaLnBrk="1" hangingPunct="1">
              <a:defRPr/>
            </a:pPr>
            <a:r>
              <a:rPr lang="en-US" sz="4000" b="1" i="1" dirty="0"/>
              <a:t>Subsection (3)(b) – </a:t>
            </a:r>
            <a:br>
              <a:rPr lang="en-US" sz="4000" b="1" i="1" dirty="0"/>
            </a:br>
            <a:r>
              <a:rPr lang="en-US" sz="4000" b="1" i="1" dirty="0"/>
              <a:t>The Purchaser Prohibition</a:t>
            </a:r>
            <a:r>
              <a:rPr lang="en-US" sz="4000" dirty="0"/>
              <a:t> </a:t>
            </a:r>
          </a:p>
        </p:txBody>
      </p:sp>
      <p:sp>
        <p:nvSpPr>
          <p:cNvPr id="143363" name="Rectangle 3">
            <a:extLst>
              <a:ext uri="{FF2B5EF4-FFF2-40B4-BE49-F238E27FC236}">
                <a16:creationId xmlns:a16="http://schemas.microsoft.com/office/drawing/2014/main" id="{F20B5E79-F4C8-4D75-AB61-4A948CEDD0E2}"/>
              </a:ext>
            </a:extLst>
          </p:cNvPr>
          <p:cNvSpPr>
            <a:spLocks noGrp="1" noChangeArrowheads="1"/>
          </p:cNvSpPr>
          <p:nvPr>
            <p:ph type="body" idx="1"/>
          </p:nvPr>
        </p:nvSpPr>
        <p:spPr>
          <a:xfrm>
            <a:off x="457200" y="1752600"/>
            <a:ext cx="8229600" cy="4648200"/>
          </a:xfrm>
        </p:spPr>
        <p:txBody>
          <a:bodyPr/>
          <a:lstStyle/>
          <a:p>
            <a:pPr marL="0" indent="0" eaLnBrk="1" hangingPunct="1">
              <a:buFont typeface="Wingdings" panose="05000000000000000000" pitchFamily="2" charset="2"/>
              <a:buNone/>
              <a:defRPr/>
            </a:pPr>
            <a:r>
              <a:rPr lang="en-US" dirty="0"/>
              <a:t>(3) No public servant shall: (b) Be a </a:t>
            </a:r>
            <a:r>
              <a:rPr lang="en-US" b="1" dirty="0"/>
              <a:t>purchaser, direct or indirect</a:t>
            </a:r>
            <a:r>
              <a:rPr lang="en-US" dirty="0"/>
              <a:t>, at any sale made by him in his official capacity </a:t>
            </a:r>
            <a:r>
              <a:rPr lang="en-US" b="1" dirty="0"/>
              <a:t>or by the governmental entity of which he is an officer or employee</a:t>
            </a:r>
            <a:r>
              <a:rPr lang="en-US" dirty="0"/>
              <a:t>, except in respect of the sale of goods or services when provided as public utilities or offered to the general public on a uniform price schedule.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C3402081-A443-445C-ADE7-4CA2617606C3}"/>
              </a:ext>
            </a:extLst>
          </p:cNvPr>
          <p:cNvSpPr>
            <a:spLocks noGrp="1" noChangeArrowheads="1"/>
          </p:cNvSpPr>
          <p:nvPr>
            <p:ph type="title"/>
          </p:nvPr>
        </p:nvSpPr>
        <p:spPr/>
        <p:txBody>
          <a:bodyPr/>
          <a:lstStyle/>
          <a:p>
            <a:pPr eaLnBrk="1" hangingPunct="1">
              <a:defRPr/>
            </a:pPr>
            <a:r>
              <a:rPr lang="en-US" sz="4000" b="1" i="1" dirty="0"/>
              <a:t>Section 25-4-105(4) – </a:t>
            </a:r>
            <a:br>
              <a:rPr lang="en-US" sz="4000" b="1" i="1" dirty="0"/>
            </a:br>
            <a:r>
              <a:rPr lang="en-US" sz="4000" b="1" i="1" dirty="0"/>
              <a:t>Exceptions to Subsection (3)</a:t>
            </a:r>
            <a:r>
              <a:rPr lang="en-US" sz="4000" dirty="0"/>
              <a:t> </a:t>
            </a:r>
          </a:p>
        </p:txBody>
      </p:sp>
      <p:sp>
        <p:nvSpPr>
          <p:cNvPr id="149507" name="Rectangle 3">
            <a:extLst>
              <a:ext uri="{FF2B5EF4-FFF2-40B4-BE49-F238E27FC236}">
                <a16:creationId xmlns:a16="http://schemas.microsoft.com/office/drawing/2014/main" id="{6EE06409-09B1-4FDE-9979-C133D41E1380}"/>
              </a:ext>
            </a:extLst>
          </p:cNvPr>
          <p:cNvSpPr>
            <a:spLocks noGrp="1" noChangeArrowheads="1"/>
          </p:cNvSpPr>
          <p:nvPr>
            <p:ph type="body" idx="1"/>
          </p:nvPr>
        </p:nvSpPr>
        <p:spPr>
          <a:xfrm>
            <a:off x="457200" y="1600200"/>
            <a:ext cx="8229600" cy="5257800"/>
          </a:xfrm>
        </p:spPr>
        <p:txBody>
          <a:bodyPr/>
          <a:lstStyle/>
          <a:p>
            <a:pPr eaLnBrk="1" hangingPunct="1">
              <a:defRPr/>
            </a:pPr>
            <a:r>
              <a:rPr lang="en-US" dirty="0">
                <a:solidFill>
                  <a:schemeClr val="tx2">
                    <a:lumMod val="75000"/>
                  </a:schemeClr>
                </a:solidFill>
              </a:rPr>
              <a:t>These exceptions </a:t>
            </a:r>
            <a:r>
              <a:rPr lang="en-US" u="sng" dirty="0">
                <a:solidFill>
                  <a:schemeClr val="tx2">
                    <a:lumMod val="75000"/>
                  </a:schemeClr>
                </a:solidFill>
              </a:rPr>
              <a:t>only</a:t>
            </a:r>
            <a:r>
              <a:rPr lang="en-US" dirty="0">
                <a:solidFill>
                  <a:schemeClr val="tx2">
                    <a:lumMod val="75000"/>
                  </a:schemeClr>
                </a:solidFill>
              </a:rPr>
              <a:t> apply to Subsection (3) and </a:t>
            </a:r>
            <a:r>
              <a:rPr lang="en-US" u="sng" dirty="0">
                <a:solidFill>
                  <a:schemeClr val="tx2">
                    <a:lumMod val="75000"/>
                  </a:schemeClr>
                </a:solidFill>
              </a:rPr>
              <a:t>not</a:t>
            </a:r>
            <a:r>
              <a:rPr lang="en-US" dirty="0">
                <a:solidFill>
                  <a:schemeClr val="tx2">
                    <a:lumMod val="75000"/>
                  </a:schemeClr>
                </a:solidFill>
              </a:rPr>
              <a:t> to any other provisions of law.</a:t>
            </a:r>
          </a:p>
          <a:p>
            <a:pPr eaLnBrk="1" hangingPunct="1">
              <a:defRPr/>
            </a:pPr>
            <a:r>
              <a:rPr lang="en-US" dirty="0">
                <a:solidFill>
                  <a:schemeClr val="tx2">
                    <a:lumMod val="75000"/>
                  </a:schemeClr>
                </a:solidFill>
              </a:rPr>
              <a:t>Can apply to a government employee but </a:t>
            </a:r>
            <a:r>
              <a:rPr lang="en-US" u="sng" dirty="0">
                <a:solidFill>
                  <a:schemeClr val="tx2">
                    <a:lumMod val="75000"/>
                  </a:schemeClr>
                </a:solidFill>
              </a:rPr>
              <a:t>does not protect</a:t>
            </a:r>
            <a:r>
              <a:rPr lang="en-US" dirty="0">
                <a:solidFill>
                  <a:schemeClr val="tx2">
                    <a:lumMod val="75000"/>
                  </a:schemeClr>
                </a:solidFill>
              </a:rPr>
              <a:t> a board member from a violation of Section 109 or Section 25-4-105(2). The employee would still have to </a:t>
            </a:r>
            <a:r>
              <a:rPr lang="en-US" u="sng" dirty="0">
                <a:solidFill>
                  <a:schemeClr val="tx2">
                    <a:lumMod val="75000"/>
                  </a:schemeClr>
                </a:solidFill>
              </a:rPr>
              <a:t>recuse</a:t>
            </a:r>
            <a:r>
              <a:rPr lang="en-US" dirty="0">
                <a:solidFill>
                  <a:schemeClr val="tx2">
                    <a:lumMod val="75000"/>
                  </a:schemeClr>
                </a:solidFill>
              </a:rPr>
              <a:t> himself or herself from any action which might otherwise violate Section 25-4-105(1).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60" name="Rectangle 4">
            <a:extLst>
              <a:ext uri="{FF2B5EF4-FFF2-40B4-BE49-F238E27FC236}">
                <a16:creationId xmlns:a16="http://schemas.microsoft.com/office/drawing/2014/main" id="{B71D2BA1-43E2-4574-9BC7-6583FD3C7C6B}"/>
              </a:ext>
            </a:extLst>
          </p:cNvPr>
          <p:cNvSpPr>
            <a:spLocks noGrp="1" noChangeArrowheads="1"/>
          </p:cNvSpPr>
          <p:nvPr>
            <p:ph type="ctrTitle"/>
          </p:nvPr>
        </p:nvSpPr>
        <p:spPr/>
        <p:txBody>
          <a:bodyPr/>
          <a:lstStyle/>
          <a:p>
            <a:pPr eaLnBrk="1" hangingPunct="1">
              <a:defRPr/>
            </a:pPr>
            <a:r>
              <a:rPr lang="en-US" sz="7200" b="1" dirty="0"/>
              <a:t>OTHER LAWS</a:t>
            </a:r>
          </a:p>
        </p:txBody>
      </p:sp>
      <p:sp>
        <p:nvSpPr>
          <p:cNvPr id="429061" name="Rectangle 5">
            <a:extLst>
              <a:ext uri="{FF2B5EF4-FFF2-40B4-BE49-F238E27FC236}">
                <a16:creationId xmlns:a16="http://schemas.microsoft.com/office/drawing/2014/main" id="{62718F26-A048-4386-8BBE-53D8569BED3F}"/>
              </a:ext>
            </a:extLst>
          </p:cNvPr>
          <p:cNvSpPr>
            <a:spLocks noGrp="1" noChangeArrowheads="1"/>
          </p:cNvSpPr>
          <p:nvPr>
            <p:ph type="subTitle" idx="1"/>
          </p:nvPr>
        </p:nvSpPr>
        <p:spPr/>
        <p:txBody>
          <a:bodyPr/>
          <a:lstStyle/>
          <a:p>
            <a:pPr eaLnBrk="1" hangingPunct="1">
              <a:defRPr/>
            </a:pPr>
            <a:r>
              <a:rPr lang="en-US" sz="4400" dirty="0"/>
              <a:t>Not part of Ethics Law but do relate to schools.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4962" name="Rectangle 2">
            <a:extLst>
              <a:ext uri="{FF2B5EF4-FFF2-40B4-BE49-F238E27FC236}">
                <a16:creationId xmlns:a16="http://schemas.microsoft.com/office/drawing/2014/main" id="{7AD2340F-40B2-4FC0-9C12-1CB33C197C69}"/>
              </a:ext>
            </a:extLst>
          </p:cNvPr>
          <p:cNvSpPr>
            <a:spLocks noGrp="1" noChangeArrowheads="1"/>
          </p:cNvSpPr>
          <p:nvPr>
            <p:ph type="title"/>
          </p:nvPr>
        </p:nvSpPr>
        <p:spPr>
          <a:xfrm>
            <a:off x="457200" y="381000"/>
            <a:ext cx="8229600" cy="914400"/>
          </a:xfrm>
        </p:spPr>
        <p:txBody>
          <a:bodyPr/>
          <a:lstStyle/>
          <a:p>
            <a:pPr eaLnBrk="1" hangingPunct="1">
              <a:defRPr/>
            </a:pPr>
            <a:r>
              <a:rPr lang="en-US" dirty="0"/>
              <a:t>§ 37-9-17: Step-Aside in Hiring</a:t>
            </a:r>
          </a:p>
        </p:txBody>
      </p:sp>
      <p:sp>
        <p:nvSpPr>
          <p:cNvPr id="424963" name="Rectangle 3">
            <a:extLst>
              <a:ext uri="{FF2B5EF4-FFF2-40B4-BE49-F238E27FC236}">
                <a16:creationId xmlns:a16="http://schemas.microsoft.com/office/drawing/2014/main" id="{534AD2AB-E8A5-4AFF-894B-40EF9AFB8DD9}"/>
              </a:ext>
            </a:extLst>
          </p:cNvPr>
          <p:cNvSpPr>
            <a:spLocks noGrp="1" noChangeArrowheads="1"/>
          </p:cNvSpPr>
          <p:nvPr>
            <p:ph type="body" idx="1"/>
          </p:nvPr>
        </p:nvSpPr>
        <p:spPr>
          <a:xfrm>
            <a:off x="457200" y="1371600"/>
            <a:ext cx="8229600" cy="4953000"/>
          </a:xfrm>
        </p:spPr>
        <p:txBody>
          <a:bodyPr/>
          <a:lstStyle/>
          <a:p>
            <a:pPr eaLnBrk="1" hangingPunct="1">
              <a:defRPr/>
            </a:pPr>
            <a:r>
              <a:rPr lang="en-US" dirty="0"/>
              <a:t>Principal or superintendent </a:t>
            </a:r>
            <a:r>
              <a:rPr lang="en-US" b="1" dirty="0"/>
              <a:t>cannot</a:t>
            </a:r>
            <a:r>
              <a:rPr lang="en-US" dirty="0"/>
              <a:t> recommend employment of relative.</a:t>
            </a:r>
          </a:p>
          <a:p>
            <a:pPr eaLnBrk="1" hangingPunct="1">
              <a:defRPr/>
            </a:pPr>
            <a:r>
              <a:rPr lang="en-US" dirty="0"/>
              <a:t>Board may designate someone else to recommend relative.</a:t>
            </a:r>
          </a:p>
          <a:p>
            <a:pPr eaLnBrk="1" hangingPunct="1">
              <a:defRPr/>
            </a:pPr>
            <a:r>
              <a:rPr lang="en-US" dirty="0"/>
              <a:t>Cannot be used for central office staff.</a:t>
            </a:r>
          </a:p>
          <a:p>
            <a:pPr eaLnBrk="1" hangingPunct="1">
              <a:defRPr/>
            </a:pPr>
            <a:r>
              <a:rPr lang="en-US" dirty="0"/>
              <a:t>Limited to 2 jobs per school.</a:t>
            </a:r>
          </a:p>
          <a:p>
            <a:pPr eaLnBrk="1" hangingPunct="1">
              <a:defRPr/>
            </a:pPr>
            <a:r>
              <a:rPr lang="en-US" dirty="0"/>
              <a:t>Noninstructional employee must have been previously employed and cannot be paid more than statewide average.</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24962"/>
                                        </p:tgtEl>
                                        <p:attrNameLst>
                                          <p:attrName>style.visibility</p:attrName>
                                        </p:attrNameLst>
                                      </p:cBhvr>
                                      <p:to>
                                        <p:strVal val="visible"/>
                                      </p:to>
                                    </p:set>
                                    <p:animEffect transition="in" filter="fade">
                                      <p:cBhvr>
                                        <p:cTn id="7" dur="1000"/>
                                        <p:tgtEl>
                                          <p:spTgt spid="424962"/>
                                        </p:tgtEl>
                                      </p:cBhvr>
                                    </p:animEffect>
                                    <p:anim calcmode="lin" valueType="num">
                                      <p:cBhvr>
                                        <p:cTn id="8" dur="1000" fill="hold"/>
                                        <p:tgtEl>
                                          <p:spTgt spid="424962"/>
                                        </p:tgtEl>
                                        <p:attrNameLst>
                                          <p:attrName>ppt_x</p:attrName>
                                        </p:attrNameLst>
                                      </p:cBhvr>
                                      <p:tavLst>
                                        <p:tav tm="0">
                                          <p:val>
                                            <p:strVal val="#ppt_x"/>
                                          </p:val>
                                        </p:tav>
                                        <p:tav tm="100000">
                                          <p:val>
                                            <p:strVal val="#ppt_x"/>
                                          </p:val>
                                        </p:tav>
                                      </p:tavLst>
                                    </p:anim>
                                    <p:anim calcmode="lin" valueType="num">
                                      <p:cBhvr>
                                        <p:cTn id="9" dur="898" decel="100000" fill="hold"/>
                                        <p:tgtEl>
                                          <p:spTgt spid="42496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2496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24963">
                                            <p:txEl>
                                              <p:pRg st="0" end="0"/>
                                            </p:txEl>
                                          </p:spTgt>
                                        </p:tgtEl>
                                        <p:attrNameLst>
                                          <p:attrName>style.visibility</p:attrName>
                                        </p:attrNameLst>
                                      </p:cBhvr>
                                      <p:to>
                                        <p:strVal val="visible"/>
                                      </p:to>
                                    </p:set>
                                    <p:animEffect transition="in" filter="fade">
                                      <p:cBhvr>
                                        <p:cTn id="15" dur="1000"/>
                                        <p:tgtEl>
                                          <p:spTgt spid="424963">
                                            <p:txEl>
                                              <p:pRg st="0" end="0"/>
                                            </p:txEl>
                                          </p:spTgt>
                                        </p:tgtEl>
                                      </p:cBhvr>
                                    </p:animEffect>
                                    <p:anim calcmode="lin" valueType="num">
                                      <p:cBhvr>
                                        <p:cTn id="16" dur="1000" fill="hold"/>
                                        <p:tgtEl>
                                          <p:spTgt spid="42496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2496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2496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24963">
                                            <p:txEl>
                                              <p:pRg st="1" end="1"/>
                                            </p:txEl>
                                          </p:spTgt>
                                        </p:tgtEl>
                                        <p:attrNameLst>
                                          <p:attrName>style.visibility</p:attrName>
                                        </p:attrNameLst>
                                      </p:cBhvr>
                                      <p:to>
                                        <p:strVal val="visible"/>
                                      </p:to>
                                    </p:set>
                                    <p:animEffect transition="in" filter="fade">
                                      <p:cBhvr>
                                        <p:cTn id="23" dur="1000"/>
                                        <p:tgtEl>
                                          <p:spTgt spid="424963">
                                            <p:txEl>
                                              <p:pRg st="1" end="1"/>
                                            </p:txEl>
                                          </p:spTgt>
                                        </p:tgtEl>
                                      </p:cBhvr>
                                    </p:animEffect>
                                    <p:anim calcmode="lin" valueType="num">
                                      <p:cBhvr>
                                        <p:cTn id="24" dur="1000" fill="hold"/>
                                        <p:tgtEl>
                                          <p:spTgt spid="42496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2496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2496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24963">
                                            <p:txEl>
                                              <p:pRg st="2" end="2"/>
                                            </p:txEl>
                                          </p:spTgt>
                                        </p:tgtEl>
                                        <p:attrNameLst>
                                          <p:attrName>style.visibility</p:attrName>
                                        </p:attrNameLst>
                                      </p:cBhvr>
                                      <p:to>
                                        <p:strVal val="visible"/>
                                      </p:to>
                                    </p:set>
                                    <p:animEffect transition="in" filter="fade">
                                      <p:cBhvr>
                                        <p:cTn id="31" dur="1000"/>
                                        <p:tgtEl>
                                          <p:spTgt spid="424963">
                                            <p:txEl>
                                              <p:pRg st="2" end="2"/>
                                            </p:txEl>
                                          </p:spTgt>
                                        </p:tgtEl>
                                      </p:cBhvr>
                                    </p:animEffect>
                                    <p:anim calcmode="lin" valueType="num">
                                      <p:cBhvr>
                                        <p:cTn id="32" dur="1000" fill="hold"/>
                                        <p:tgtEl>
                                          <p:spTgt spid="424963">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2496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2496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24963">
                                            <p:txEl>
                                              <p:pRg st="3" end="3"/>
                                            </p:txEl>
                                          </p:spTgt>
                                        </p:tgtEl>
                                        <p:attrNameLst>
                                          <p:attrName>style.visibility</p:attrName>
                                        </p:attrNameLst>
                                      </p:cBhvr>
                                      <p:to>
                                        <p:strVal val="visible"/>
                                      </p:to>
                                    </p:set>
                                    <p:animEffect transition="in" filter="fade">
                                      <p:cBhvr>
                                        <p:cTn id="39" dur="1000"/>
                                        <p:tgtEl>
                                          <p:spTgt spid="424963">
                                            <p:txEl>
                                              <p:pRg st="3" end="3"/>
                                            </p:txEl>
                                          </p:spTgt>
                                        </p:tgtEl>
                                      </p:cBhvr>
                                    </p:animEffect>
                                    <p:anim calcmode="lin" valueType="num">
                                      <p:cBhvr>
                                        <p:cTn id="40" dur="1000" fill="hold"/>
                                        <p:tgtEl>
                                          <p:spTgt spid="424963">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424963">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42496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424963">
                                            <p:txEl>
                                              <p:pRg st="4" end="4"/>
                                            </p:txEl>
                                          </p:spTgt>
                                        </p:tgtEl>
                                        <p:attrNameLst>
                                          <p:attrName>style.visibility</p:attrName>
                                        </p:attrNameLst>
                                      </p:cBhvr>
                                      <p:to>
                                        <p:strVal val="visible"/>
                                      </p:to>
                                    </p:set>
                                    <p:animEffect transition="in" filter="fade">
                                      <p:cBhvr>
                                        <p:cTn id="47" dur="1000"/>
                                        <p:tgtEl>
                                          <p:spTgt spid="424963">
                                            <p:txEl>
                                              <p:pRg st="4" end="4"/>
                                            </p:txEl>
                                          </p:spTgt>
                                        </p:tgtEl>
                                      </p:cBhvr>
                                    </p:animEffect>
                                    <p:anim calcmode="lin" valueType="num">
                                      <p:cBhvr>
                                        <p:cTn id="48" dur="1000" fill="hold"/>
                                        <p:tgtEl>
                                          <p:spTgt spid="424963">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424963">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42496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2" grpId="0"/>
      <p:bldP spid="42496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a:extLst>
              <a:ext uri="{FF2B5EF4-FFF2-40B4-BE49-F238E27FC236}">
                <a16:creationId xmlns:a16="http://schemas.microsoft.com/office/drawing/2014/main" id="{C6549F81-351E-41D6-879D-AEA46D127DCC}"/>
              </a:ext>
            </a:extLst>
          </p:cNvPr>
          <p:cNvSpPr>
            <a:spLocks noGrp="1" noChangeArrowheads="1"/>
          </p:cNvSpPr>
          <p:nvPr>
            <p:ph type="title"/>
          </p:nvPr>
        </p:nvSpPr>
        <p:spPr>
          <a:xfrm>
            <a:off x="457200" y="381000"/>
            <a:ext cx="8229600" cy="914400"/>
          </a:xfrm>
        </p:spPr>
        <p:txBody>
          <a:bodyPr/>
          <a:lstStyle/>
          <a:p>
            <a:pPr eaLnBrk="1" hangingPunct="1">
              <a:defRPr/>
            </a:pPr>
            <a:r>
              <a:rPr lang="en-US" dirty="0"/>
              <a:t>Advisory Opinion</a:t>
            </a:r>
          </a:p>
        </p:txBody>
      </p:sp>
      <p:sp>
        <p:nvSpPr>
          <p:cNvPr id="462851" name="Rectangle 3">
            <a:extLst>
              <a:ext uri="{FF2B5EF4-FFF2-40B4-BE49-F238E27FC236}">
                <a16:creationId xmlns:a16="http://schemas.microsoft.com/office/drawing/2014/main" id="{204115B7-4826-40C3-BB17-9A008F185981}"/>
              </a:ext>
            </a:extLst>
          </p:cNvPr>
          <p:cNvSpPr>
            <a:spLocks noGrp="1" noChangeArrowheads="1"/>
          </p:cNvSpPr>
          <p:nvPr>
            <p:ph type="body" idx="1"/>
          </p:nvPr>
        </p:nvSpPr>
        <p:spPr>
          <a:xfrm>
            <a:off x="457200" y="1447800"/>
            <a:ext cx="8229600" cy="5029200"/>
          </a:xfrm>
        </p:spPr>
        <p:txBody>
          <a:bodyPr/>
          <a:lstStyle/>
          <a:p>
            <a:pPr marL="0" indent="0" eaLnBrk="1" hangingPunct="1">
              <a:buFont typeface="Wingdings" panose="05000000000000000000" pitchFamily="2" charset="2"/>
              <a:buNone/>
              <a:defRPr/>
            </a:pPr>
            <a:r>
              <a:rPr lang="en-US" sz="4400" u="sng" dirty="0"/>
              <a:t>17-004-E</a:t>
            </a:r>
            <a:r>
              <a:rPr lang="en-US" sz="4400" dirty="0"/>
              <a:t>	The superintendent may not recommend a relative for continued employment, and the “step-aside” provision set out in Section 37-9-17 does not apply to employees of the central office.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Rectangle 4">
            <a:extLst>
              <a:ext uri="{FF2B5EF4-FFF2-40B4-BE49-F238E27FC236}">
                <a16:creationId xmlns:a16="http://schemas.microsoft.com/office/drawing/2014/main" id="{A546941A-346D-4173-886C-5CE9FE516D08}"/>
              </a:ext>
            </a:extLst>
          </p:cNvPr>
          <p:cNvSpPr>
            <a:spLocks noGrp="1" noChangeArrowheads="1"/>
          </p:cNvSpPr>
          <p:nvPr>
            <p:ph type="title"/>
          </p:nvPr>
        </p:nvSpPr>
        <p:spPr>
          <a:xfrm>
            <a:off x="457200" y="4763"/>
            <a:ext cx="8229600" cy="1143000"/>
          </a:xfrm>
        </p:spPr>
        <p:txBody>
          <a:bodyPr/>
          <a:lstStyle/>
          <a:p>
            <a:pPr eaLnBrk="1" hangingPunct="1">
              <a:defRPr/>
            </a:pPr>
            <a:r>
              <a:rPr lang="en-US" dirty="0"/>
              <a:t>Advisory Opinion</a:t>
            </a:r>
          </a:p>
        </p:txBody>
      </p:sp>
      <p:sp>
        <p:nvSpPr>
          <p:cNvPr id="257029" name="Rectangle 5">
            <a:extLst>
              <a:ext uri="{FF2B5EF4-FFF2-40B4-BE49-F238E27FC236}">
                <a16:creationId xmlns:a16="http://schemas.microsoft.com/office/drawing/2014/main" id="{E02B8B83-1D11-466C-A980-E0068DFC75FF}"/>
              </a:ext>
            </a:extLst>
          </p:cNvPr>
          <p:cNvSpPr>
            <a:spLocks noGrp="1" noChangeArrowheads="1"/>
          </p:cNvSpPr>
          <p:nvPr>
            <p:ph type="body" idx="1"/>
          </p:nvPr>
        </p:nvSpPr>
        <p:spPr>
          <a:xfrm>
            <a:off x="381000" y="990600"/>
            <a:ext cx="8229600" cy="5105400"/>
          </a:xfrm>
        </p:spPr>
        <p:txBody>
          <a:bodyPr/>
          <a:lstStyle/>
          <a:p>
            <a:pPr marL="0" indent="0" eaLnBrk="1" hangingPunct="1">
              <a:buFont typeface="Wingdings" panose="05000000000000000000" pitchFamily="2" charset="2"/>
              <a:buNone/>
              <a:defRPr/>
            </a:pPr>
            <a:r>
              <a:rPr lang="en-US" sz="3600" u="sng" dirty="0"/>
              <a:t>14-039-E</a:t>
            </a:r>
            <a:r>
              <a:rPr lang="en-US" sz="3600" dirty="0"/>
              <a:t>	A school superintendent’s siblings may be employed as a principal or counselor in the same district. If the school board’s </a:t>
            </a:r>
            <a:r>
              <a:rPr lang="en-US" sz="3600" b="1" dirty="0"/>
              <a:t>designee recommends </a:t>
            </a:r>
            <a:r>
              <a:rPr lang="en-US" sz="3600" dirty="0"/>
              <a:t>a superintendent’s siblings and the </a:t>
            </a:r>
            <a:r>
              <a:rPr lang="en-US" sz="3600" b="1" dirty="0"/>
              <a:t>superintendent fully and completely recuses</a:t>
            </a:r>
            <a:r>
              <a:rPr lang="en-US" sz="3600" dirty="0"/>
              <a:t> himself or herself from the hiring and supervision process, then the superintendent does not violate Section 25-4-105(1).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2130" name="Rectangle 2">
            <a:extLst>
              <a:ext uri="{FF2B5EF4-FFF2-40B4-BE49-F238E27FC236}">
                <a16:creationId xmlns:a16="http://schemas.microsoft.com/office/drawing/2014/main" id="{8BBD2D0B-91AE-404A-BFB3-3CF425B0CF65}"/>
              </a:ext>
            </a:extLst>
          </p:cNvPr>
          <p:cNvSpPr>
            <a:spLocks noGrp="1" noChangeArrowheads="1"/>
          </p:cNvSpPr>
          <p:nvPr>
            <p:ph type="title"/>
          </p:nvPr>
        </p:nvSpPr>
        <p:spPr>
          <a:xfrm>
            <a:off x="457200" y="381000"/>
            <a:ext cx="8229600" cy="914400"/>
          </a:xfrm>
        </p:spPr>
        <p:txBody>
          <a:bodyPr/>
          <a:lstStyle/>
          <a:p>
            <a:pPr eaLnBrk="1" hangingPunct="1">
              <a:defRPr/>
            </a:pPr>
            <a:r>
              <a:rPr lang="en-US" dirty="0"/>
              <a:t>§ 37-9-21: School Nepotism</a:t>
            </a:r>
          </a:p>
        </p:txBody>
      </p:sp>
      <p:sp>
        <p:nvSpPr>
          <p:cNvPr id="432131" name="Rectangle 3">
            <a:extLst>
              <a:ext uri="{FF2B5EF4-FFF2-40B4-BE49-F238E27FC236}">
                <a16:creationId xmlns:a16="http://schemas.microsoft.com/office/drawing/2014/main" id="{A1F14D86-03F9-4675-B2E4-00436773E6B8}"/>
              </a:ext>
            </a:extLst>
          </p:cNvPr>
          <p:cNvSpPr>
            <a:spLocks noGrp="1" noChangeArrowheads="1"/>
          </p:cNvSpPr>
          <p:nvPr>
            <p:ph type="body" idx="1"/>
          </p:nvPr>
        </p:nvSpPr>
        <p:spPr>
          <a:xfrm>
            <a:off x="457200" y="1371600"/>
            <a:ext cx="8229600" cy="4953000"/>
          </a:xfrm>
        </p:spPr>
        <p:txBody>
          <a:bodyPr/>
          <a:lstStyle/>
          <a:p>
            <a:pPr eaLnBrk="1" hangingPunct="1">
              <a:defRPr/>
            </a:pPr>
            <a:r>
              <a:rPr lang="en-US" sz="4000" dirty="0"/>
              <a:t>Cannot hire licensed employee if related within third degree to majority of board.</a:t>
            </a:r>
          </a:p>
          <a:p>
            <a:pPr eaLnBrk="1" hangingPunct="1">
              <a:defRPr/>
            </a:pPr>
            <a:r>
              <a:rPr lang="en-US" sz="4000" dirty="0"/>
              <a:t>Board member cannot vote on licensed employee related within third degree.</a:t>
            </a:r>
          </a:p>
          <a:p>
            <a:pPr eaLnBrk="1" hangingPunct="1">
              <a:defRPr/>
            </a:pPr>
            <a:r>
              <a:rPr lang="en-US" sz="4000" dirty="0"/>
              <a:t>Contract is null and void if it violates this statute.</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32130"/>
                                        </p:tgtEl>
                                        <p:attrNameLst>
                                          <p:attrName>style.visibility</p:attrName>
                                        </p:attrNameLst>
                                      </p:cBhvr>
                                      <p:to>
                                        <p:strVal val="visible"/>
                                      </p:to>
                                    </p:set>
                                    <p:animEffect transition="in" filter="fade">
                                      <p:cBhvr>
                                        <p:cTn id="7" dur="1000"/>
                                        <p:tgtEl>
                                          <p:spTgt spid="432130"/>
                                        </p:tgtEl>
                                      </p:cBhvr>
                                    </p:animEffect>
                                    <p:anim calcmode="lin" valueType="num">
                                      <p:cBhvr>
                                        <p:cTn id="8" dur="1000" fill="hold"/>
                                        <p:tgtEl>
                                          <p:spTgt spid="432130"/>
                                        </p:tgtEl>
                                        <p:attrNameLst>
                                          <p:attrName>ppt_x</p:attrName>
                                        </p:attrNameLst>
                                      </p:cBhvr>
                                      <p:tavLst>
                                        <p:tav tm="0">
                                          <p:val>
                                            <p:strVal val="#ppt_x"/>
                                          </p:val>
                                        </p:tav>
                                        <p:tav tm="100000">
                                          <p:val>
                                            <p:strVal val="#ppt_x"/>
                                          </p:val>
                                        </p:tav>
                                      </p:tavLst>
                                    </p:anim>
                                    <p:anim calcmode="lin" valueType="num">
                                      <p:cBhvr>
                                        <p:cTn id="9" dur="898" decel="100000" fill="hold"/>
                                        <p:tgtEl>
                                          <p:spTgt spid="4321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3213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32131">
                                            <p:txEl>
                                              <p:pRg st="0" end="0"/>
                                            </p:txEl>
                                          </p:spTgt>
                                        </p:tgtEl>
                                        <p:attrNameLst>
                                          <p:attrName>style.visibility</p:attrName>
                                        </p:attrNameLst>
                                      </p:cBhvr>
                                      <p:to>
                                        <p:strVal val="visible"/>
                                      </p:to>
                                    </p:set>
                                    <p:animEffect transition="in" filter="fade">
                                      <p:cBhvr>
                                        <p:cTn id="15" dur="1000"/>
                                        <p:tgtEl>
                                          <p:spTgt spid="432131">
                                            <p:txEl>
                                              <p:pRg st="0" end="0"/>
                                            </p:txEl>
                                          </p:spTgt>
                                        </p:tgtEl>
                                      </p:cBhvr>
                                    </p:animEffect>
                                    <p:anim calcmode="lin" valueType="num">
                                      <p:cBhvr>
                                        <p:cTn id="16" dur="1000" fill="hold"/>
                                        <p:tgtEl>
                                          <p:spTgt spid="43213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3213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3213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32131">
                                            <p:txEl>
                                              <p:pRg st="1" end="1"/>
                                            </p:txEl>
                                          </p:spTgt>
                                        </p:tgtEl>
                                        <p:attrNameLst>
                                          <p:attrName>style.visibility</p:attrName>
                                        </p:attrNameLst>
                                      </p:cBhvr>
                                      <p:to>
                                        <p:strVal val="visible"/>
                                      </p:to>
                                    </p:set>
                                    <p:animEffect transition="in" filter="fade">
                                      <p:cBhvr>
                                        <p:cTn id="23" dur="1000"/>
                                        <p:tgtEl>
                                          <p:spTgt spid="432131">
                                            <p:txEl>
                                              <p:pRg st="1" end="1"/>
                                            </p:txEl>
                                          </p:spTgt>
                                        </p:tgtEl>
                                      </p:cBhvr>
                                    </p:animEffect>
                                    <p:anim calcmode="lin" valueType="num">
                                      <p:cBhvr>
                                        <p:cTn id="24" dur="1000" fill="hold"/>
                                        <p:tgtEl>
                                          <p:spTgt spid="43213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3213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3213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32131">
                                            <p:txEl>
                                              <p:pRg st="2" end="2"/>
                                            </p:txEl>
                                          </p:spTgt>
                                        </p:tgtEl>
                                        <p:attrNameLst>
                                          <p:attrName>style.visibility</p:attrName>
                                        </p:attrNameLst>
                                      </p:cBhvr>
                                      <p:to>
                                        <p:strVal val="visible"/>
                                      </p:to>
                                    </p:set>
                                    <p:animEffect transition="in" filter="fade">
                                      <p:cBhvr>
                                        <p:cTn id="31" dur="1000"/>
                                        <p:tgtEl>
                                          <p:spTgt spid="432131">
                                            <p:txEl>
                                              <p:pRg st="2" end="2"/>
                                            </p:txEl>
                                          </p:spTgt>
                                        </p:tgtEl>
                                      </p:cBhvr>
                                    </p:animEffect>
                                    <p:anim calcmode="lin" valueType="num">
                                      <p:cBhvr>
                                        <p:cTn id="32" dur="1000" fill="hold"/>
                                        <p:tgtEl>
                                          <p:spTgt spid="43213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3213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32131">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0" grpId="0"/>
      <p:bldP spid="4321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a:extLst>
              <a:ext uri="{FF2B5EF4-FFF2-40B4-BE49-F238E27FC236}">
                <a16:creationId xmlns:a16="http://schemas.microsoft.com/office/drawing/2014/main" id="{32103333-F0AE-4B04-8530-84F7ECE6AE0F}"/>
              </a:ext>
            </a:extLst>
          </p:cNvPr>
          <p:cNvSpPr>
            <a:spLocks noGrp="1" noChangeArrowheads="1"/>
          </p:cNvSpPr>
          <p:nvPr>
            <p:ph type="title"/>
          </p:nvPr>
        </p:nvSpPr>
        <p:spPr>
          <a:xfrm>
            <a:off x="381000" y="2133600"/>
            <a:ext cx="8229600" cy="2667000"/>
          </a:xfrm>
        </p:spPr>
        <p:txBody>
          <a:bodyPr/>
          <a:lstStyle/>
          <a:p>
            <a:pPr eaLnBrk="1" hangingPunct="1">
              <a:defRPr/>
            </a:pPr>
            <a:r>
              <a:rPr lang="en-US" sz="5400" b="1" dirty="0"/>
              <a:t>ETHICS IN GOVERNMENT LAW</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4178" name="Rectangle 2">
            <a:extLst>
              <a:ext uri="{FF2B5EF4-FFF2-40B4-BE49-F238E27FC236}">
                <a16:creationId xmlns:a16="http://schemas.microsoft.com/office/drawing/2014/main" id="{9889841A-CC4C-4F7D-BC89-66246D3DCDF7}"/>
              </a:ext>
            </a:extLst>
          </p:cNvPr>
          <p:cNvSpPr>
            <a:spLocks noGrp="1" noChangeArrowheads="1"/>
          </p:cNvSpPr>
          <p:nvPr>
            <p:ph type="title"/>
          </p:nvPr>
        </p:nvSpPr>
        <p:spPr>
          <a:xfrm>
            <a:off x="457200" y="381000"/>
            <a:ext cx="8229600" cy="914400"/>
          </a:xfrm>
        </p:spPr>
        <p:txBody>
          <a:bodyPr/>
          <a:lstStyle/>
          <a:p>
            <a:pPr eaLnBrk="1" hangingPunct="1">
              <a:defRPr/>
            </a:pPr>
            <a:r>
              <a:rPr lang="en-US" dirty="0"/>
              <a:t>§ 37-7-333: Bank Contracts</a:t>
            </a:r>
          </a:p>
        </p:txBody>
      </p:sp>
      <p:sp>
        <p:nvSpPr>
          <p:cNvPr id="434179" name="Rectangle 3">
            <a:extLst>
              <a:ext uri="{FF2B5EF4-FFF2-40B4-BE49-F238E27FC236}">
                <a16:creationId xmlns:a16="http://schemas.microsoft.com/office/drawing/2014/main" id="{69A2A634-7E90-467E-991F-DBDEED524112}"/>
              </a:ext>
            </a:extLst>
          </p:cNvPr>
          <p:cNvSpPr>
            <a:spLocks noGrp="1" noChangeArrowheads="1"/>
          </p:cNvSpPr>
          <p:nvPr>
            <p:ph type="body" idx="1"/>
          </p:nvPr>
        </p:nvSpPr>
        <p:spPr>
          <a:xfrm>
            <a:off x="457200" y="1600200"/>
            <a:ext cx="8229600" cy="4724400"/>
          </a:xfrm>
        </p:spPr>
        <p:txBody>
          <a:bodyPr/>
          <a:lstStyle/>
          <a:p>
            <a:pPr eaLnBrk="1" hangingPunct="1">
              <a:defRPr/>
            </a:pPr>
            <a:r>
              <a:rPr lang="en-US" sz="4000" dirty="0"/>
              <a:t>If school board member has connection to a bank which bids on depository contract, then don’t open any of the bids.</a:t>
            </a:r>
          </a:p>
          <a:p>
            <a:pPr eaLnBrk="1" hangingPunct="1">
              <a:defRPr/>
            </a:pPr>
            <a:r>
              <a:rPr lang="en-US" sz="4000" dirty="0"/>
              <a:t>Superintendent sends all sealed bids to state treasurer, who opens bids and selects depository.</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34178"/>
                                        </p:tgtEl>
                                        <p:attrNameLst>
                                          <p:attrName>style.visibility</p:attrName>
                                        </p:attrNameLst>
                                      </p:cBhvr>
                                      <p:to>
                                        <p:strVal val="visible"/>
                                      </p:to>
                                    </p:set>
                                    <p:animEffect transition="in" filter="fade">
                                      <p:cBhvr>
                                        <p:cTn id="7" dur="1000"/>
                                        <p:tgtEl>
                                          <p:spTgt spid="434178"/>
                                        </p:tgtEl>
                                      </p:cBhvr>
                                    </p:animEffect>
                                    <p:anim calcmode="lin" valueType="num">
                                      <p:cBhvr>
                                        <p:cTn id="8" dur="1000" fill="hold"/>
                                        <p:tgtEl>
                                          <p:spTgt spid="434178"/>
                                        </p:tgtEl>
                                        <p:attrNameLst>
                                          <p:attrName>ppt_x</p:attrName>
                                        </p:attrNameLst>
                                      </p:cBhvr>
                                      <p:tavLst>
                                        <p:tav tm="0">
                                          <p:val>
                                            <p:strVal val="#ppt_x"/>
                                          </p:val>
                                        </p:tav>
                                        <p:tav tm="100000">
                                          <p:val>
                                            <p:strVal val="#ppt_x"/>
                                          </p:val>
                                        </p:tav>
                                      </p:tavLst>
                                    </p:anim>
                                    <p:anim calcmode="lin" valueType="num">
                                      <p:cBhvr>
                                        <p:cTn id="9" dur="898" decel="100000" fill="hold"/>
                                        <p:tgtEl>
                                          <p:spTgt spid="43417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34178"/>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34179">
                                            <p:txEl>
                                              <p:pRg st="0" end="0"/>
                                            </p:txEl>
                                          </p:spTgt>
                                        </p:tgtEl>
                                        <p:attrNameLst>
                                          <p:attrName>style.visibility</p:attrName>
                                        </p:attrNameLst>
                                      </p:cBhvr>
                                      <p:to>
                                        <p:strVal val="visible"/>
                                      </p:to>
                                    </p:set>
                                    <p:animEffect transition="in" filter="fade">
                                      <p:cBhvr>
                                        <p:cTn id="15" dur="1000"/>
                                        <p:tgtEl>
                                          <p:spTgt spid="434179">
                                            <p:txEl>
                                              <p:pRg st="0" end="0"/>
                                            </p:txEl>
                                          </p:spTgt>
                                        </p:tgtEl>
                                      </p:cBhvr>
                                    </p:animEffect>
                                    <p:anim calcmode="lin" valueType="num">
                                      <p:cBhvr>
                                        <p:cTn id="16" dur="1000" fill="hold"/>
                                        <p:tgtEl>
                                          <p:spTgt spid="43417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3417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3417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34179">
                                            <p:txEl>
                                              <p:pRg st="1" end="1"/>
                                            </p:txEl>
                                          </p:spTgt>
                                        </p:tgtEl>
                                        <p:attrNameLst>
                                          <p:attrName>style.visibility</p:attrName>
                                        </p:attrNameLst>
                                      </p:cBhvr>
                                      <p:to>
                                        <p:strVal val="visible"/>
                                      </p:to>
                                    </p:set>
                                    <p:animEffect transition="in" filter="fade">
                                      <p:cBhvr>
                                        <p:cTn id="23" dur="1000"/>
                                        <p:tgtEl>
                                          <p:spTgt spid="434179">
                                            <p:txEl>
                                              <p:pRg st="1" end="1"/>
                                            </p:txEl>
                                          </p:spTgt>
                                        </p:tgtEl>
                                      </p:cBhvr>
                                    </p:animEffect>
                                    <p:anim calcmode="lin" valueType="num">
                                      <p:cBhvr>
                                        <p:cTn id="24" dur="1000" fill="hold"/>
                                        <p:tgtEl>
                                          <p:spTgt spid="43417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3417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34179">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78" grpId="0"/>
      <p:bldP spid="434179"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6226" name="Rectangle 2">
            <a:extLst>
              <a:ext uri="{FF2B5EF4-FFF2-40B4-BE49-F238E27FC236}">
                <a16:creationId xmlns:a16="http://schemas.microsoft.com/office/drawing/2014/main" id="{B8BEAC35-D1A1-4B09-8855-7D20385A3524}"/>
              </a:ext>
            </a:extLst>
          </p:cNvPr>
          <p:cNvSpPr>
            <a:spLocks noGrp="1" noChangeArrowheads="1"/>
          </p:cNvSpPr>
          <p:nvPr>
            <p:ph type="title"/>
          </p:nvPr>
        </p:nvSpPr>
        <p:spPr>
          <a:xfrm>
            <a:off x="457200" y="381000"/>
            <a:ext cx="8229600" cy="914400"/>
          </a:xfrm>
        </p:spPr>
        <p:txBody>
          <a:bodyPr/>
          <a:lstStyle/>
          <a:p>
            <a:pPr eaLnBrk="1" hangingPunct="1">
              <a:defRPr/>
            </a:pPr>
            <a:r>
              <a:rPr lang="en-US" dirty="0"/>
              <a:t>Section 210, Miss. Constitution</a:t>
            </a:r>
          </a:p>
        </p:txBody>
      </p:sp>
      <p:sp>
        <p:nvSpPr>
          <p:cNvPr id="436227" name="Rectangle 3">
            <a:extLst>
              <a:ext uri="{FF2B5EF4-FFF2-40B4-BE49-F238E27FC236}">
                <a16:creationId xmlns:a16="http://schemas.microsoft.com/office/drawing/2014/main" id="{7FD9ED71-1F2E-48CF-92E4-FCC7D22349AF}"/>
              </a:ext>
            </a:extLst>
          </p:cNvPr>
          <p:cNvSpPr>
            <a:spLocks noGrp="1" noChangeArrowheads="1"/>
          </p:cNvSpPr>
          <p:nvPr>
            <p:ph type="body" idx="1"/>
          </p:nvPr>
        </p:nvSpPr>
        <p:spPr>
          <a:xfrm>
            <a:off x="457200" y="2057400"/>
            <a:ext cx="8229600" cy="3733800"/>
          </a:xfrm>
        </p:spPr>
        <p:txBody>
          <a:bodyPr/>
          <a:lstStyle/>
          <a:p>
            <a:pPr eaLnBrk="1" hangingPunct="1">
              <a:defRPr/>
            </a:pPr>
            <a:r>
              <a:rPr lang="en-US" sz="4400" dirty="0"/>
              <a:t>No superintendent, trustee or teacher may have any interest in the sale of anything to any public school in the state.</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36226"/>
                                        </p:tgtEl>
                                        <p:attrNameLst>
                                          <p:attrName>style.visibility</p:attrName>
                                        </p:attrNameLst>
                                      </p:cBhvr>
                                      <p:to>
                                        <p:strVal val="visible"/>
                                      </p:to>
                                    </p:set>
                                    <p:animEffect transition="in" filter="fade">
                                      <p:cBhvr>
                                        <p:cTn id="7" dur="1000"/>
                                        <p:tgtEl>
                                          <p:spTgt spid="436226"/>
                                        </p:tgtEl>
                                      </p:cBhvr>
                                    </p:animEffect>
                                    <p:anim calcmode="lin" valueType="num">
                                      <p:cBhvr>
                                        <p:cTn id="8" dur="1000" fill="hold"/>
                                        <p:tgtEl>
                                          <p:spTgt spid="436226"/>
                                        </p:tgtEl>
                                        <p:attrNameLst>
                                          <p:attrName>ppt_x</p:attrName>
                                        </p:attrNameLst>
                                      </p:cBhvr>
                                      <p:tavLst>
                                        <p:tav tm="0">
                                          <p:val>
                                            <p:strVal val="#ppt_x"/>
                                          </p:val>
                                        </p:tav>
                                        <p:tav tm="100000">
                                          <p:val>
                                            <p:strVal val="#ppt_x"/>
                                          </p:val>
                                        </p:tav>
                                      </p:tavLst>
                                    </p:anim>
                                    <p:anim calcmode="lin" valueType="num">
                                      <p:cBhvr>
                                        <p:cTn id="9" dur="898" decel="100000" fill="hold"/>
                                        <p:tgtEl>
                                          <p:spTgt spid="43622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3622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36227">
                                            <p:txEl>
                                              <p:pRg st="0" end="0"/>
                                            </p:txEl>
                                          </p:spTgt>
                                        </p:tgtEl>
                                        <p:attrNameLst>
                                          <p:attrName>style.visibility</p:attrName>
                                        </p:attrNameLst>
                                      </p:cBhvr>
                                      <p:to>
                                        <p:strVal val="visible"/>
                                      </p:to>
                                    </p:set>
                                    <p:animEffect transition="in" filter="fade">
                                      <p:cBhvr>
                                        <p:cTn id="15" dur="1000"/>
                                        <p:tgtEl>
                                          <p:spTgt spid="436227">
                                            <p:txEl>
                                              <p:pRg st="0" end="0"/>
                                            </p:txEl>
                                          </p:spTgt>
                                        </p:tgtEl>
                                      </p:cBhvr>
                                    </p:animEffect>
                                    <p:anim calcmode="lin" valueType="num">
                                      <p:cBhvr>
                                        <p:cTn id="16" dur="1000" fill="hold"/>
                                        <p:tgtEl>
                                          <p:spTgt spid="43622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3622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36227">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226" grpId="0"/>
      <p:bldP spid="43622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a:extLst>
              <a:ext uri="{FF2B5EF4-FFF2-40B4-BE49-F238E27FC236}">
                <a16:creationId xmlns:a16="http://schemas.microsoft.com/office/drawing/2014/main" id="{2010D583-48FA-40A6-B072-7DC335083E92}"/>
              </a:ext>
            </a:extLst>
          </p:cNvPr>
          <p:cNvSpPr>
            <a:spLocks noGrp="1" noChangeArrowheads="1"/>
          </p:cNvSpPr>
          <p:nvPr>
            <p:ph type="subTitle" idx="1"/>
          </p:nvPr>
        </p:nvSpPr>
        <p:spPr>
          <a:xfrm>
            <a:off x="533400" y="2819400"/>
            <a:ext cx="8001000" cy="1371600"/>
          </a:xfrm>
        </p:spPr>
        <p:txBody>
          <a:bodyPr/>
          <a:lstStyle/>
          <a:p>
            <a:pPr eaLnBrk="1" hangingPunct="1">
              <a:defRPr/>
            </a:pPr>
            <a:r>
              <a:rPr lang="en-US" sz="5400" b="1" dirty="0">
                <a:solidFill>
                  <a:schemeClr val="tx2"/>
                </a:solidFill>
                <a:latin typeface="Arial" charset="0"/>
              </a:rPr>
              <a:t>OPEN MEETINGS ACT</a:t>
            </a:r>
          </a:p>
        </p:txBody>
      </p:sp>
    </p:spTree>
  </p:cSld>
  <p:clrMapOvr>
    <a:masterClrMapping/>
  </p:clrMapOvr>
  <p:transition spd="slow">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a:extLst>
              <a:ext uri="{FF2B5EF4-FFF2-40B4-BE49-F238E27FC236}">
                <a16:creationId xmlns:a16="http://schemas.microsoft.com/office/drawing/2014/main" id="{4DAA912F-F582-45AC-BE18-A243B0DB429E}"/>
              </a:ext>
            </a:extLst>
          </p:cNvPr>
          <p:cNvSpPr>
            <a:spLocks noGrp="1" noChangeArrowheads="1"/>
          </p:cNvSpPr>
          <p:nvPr>
            <p:ph type="title"/>
          </p:nvPr>
        </p:nvSpPr>
        <p:spPr/>
        <p:txBody>
          <a:bodyPr/>
          <a:lstStyle/>
          <a:p>
            <a:pPr eaLnBrk="1" hangingPunct="1">
              <a:defRPr/>
            </a:pPr>
            <a:r>
              <a:rPr lang="en-US" sz="4000" b="1" dirty="0"/>
              <a:t>OPEN MEETINGS</a:t>
            </a:r>
            <a:br>
              <a:rPr lang="en-US" sz="4000" b="1" dirty="0"/>
            </a:br>
            <a:r>
              <a:rPr lang="en-US" sz="4000" b="1" dirty="0"/>
              <a:t>Enforcement</a:t>
            </a:r>
          </a:p>
        </p:txBody>
      </p:sp>
      <p:sp>
        <p:nvSpPr>
          <p:cNvPr id="433155" name="Rectangle 3">
            <a:extLst>
              <a:ext uri="{FF2B5EF4-FFF2-40B4-BE49-F238E27FC236}">
                <a16:creationId xmlns:a16="http://schemas.microsoft.com/office/drawing/2014/main" id="{43D995FD-D033-4EA9-AB2F-C59296A722EA}"/>
              </a:ext>
            </a:extLst>
          </p:cNvPr>
          <p:cNvSpPr>
            <a:spLocks noGrp="1" noChangeArrowheads="1"/>
          </p:cNvSpPr>
          <p:nvPr>
            <p:ph type="body" idx="1"/>
          </p:nvPr>
        </p:nvSpPr>
        <p:spPr>
          <a:xfrm>
            <a:off x="457200" y="1752600"/>
            <a:ext cx="8229600" cy="4648200"/>
          </a:xfrm>
        </p:spPr>
        <p:txBody>
          <a:bodyPr/>
          <a:lstStyle/>
          <a:p>
            <a:pPr eaLnBrk="1" hangingPunct="1">
              <a:lnSpc>
                <a:spcPct val="80000"/>
              </a:lnSpc>
              <a:defRPr/>
            </a:pPr>
            <a:r>
              <a:rPr lang="en-US" sz="2800" dirty="0"/>
              <a:t>Complaint is filed with Commission. Complaint is sent to public body, which can respond. Commission may dismiss complaint, make preliminary finding or hold a hearing.</a:t>
            </a:r>
          </a:p>
          <a:p>
            <a:pPr eaLnBrk="1" hangingPunct="1">
              <a:lnSpc>
                <a:spcPct val="80000"/>
              </a:lnSpc>
              <a:defRPr/>
            </a:pPr>
            <a:r>
              <a:rPr lang="en-US" sz="2800" dirty="0"/>
              <a:t>Ethics Commission may order public body to comply with law.</a:t>
            </a:r>
          </a:p>
          <a:p>
            <a:pPr eaLnBrk="1" hangingPunct="1">
              <a:lnSpc>
                <a:spcPct val="80000"/>
              </a:lnSpc>
              <a:defRPr/>
            </a:pPr>
            <a:r>
              <a:rPr lang="en-US" sz="2800" b="1" dirty="0"/>
              <a:t>Ethics Commission may impose $500 fine for first offense, $1,000 for subsequent offense.</a:t>
            </a:r>
          </a:p>
          <a:p>
            <a:pPr eaLnBrk="1" hangingPunct="1">
              <a:lnSpc>
                <a:spcPct val="80000"/>
              </a:lnSpc>
              <a:defRPr/>
            </a:pPr>
            <a:r>
              <a:rPr lang="en-US" sz="2800" dirty="0"/>
              <a:t>Ethics Commission can mediate disputes.</a:t>
            </a:r>
          </a:p>
          <a:p>
            <a:pPr eaLnBrk="1" hangingPunct="1">
              <a:lnSpc>
                <a:spcPct val="80000"/>
              </a:lnSpc>
              <a:defRPr/>
            </a:pPr>
            <a:r>
              <a:rPr lang="en-US" sz="2800" dirty="0"/>
              <a:t>Either party may appeal </a:t>
            </a:r>
            <a:r>
              <a:rPr lang="en-US" sz="2800" i="1" dirty="0"/>
              <a:t>de novo</a:t>
            </a:r>
            <a:r>
              <a:rPr lang="en-US" sz="2800" dirty="0"/>
              <a:t> or enforce Ethics Commission order in local chancery court.</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nodeType="afterEffect">
                                  <p:stCondLst>
                                    <p:cond delay="8000"/>
                                  </p:stCondLst>
                                  <p:childTnLst>
                                    <p:animClr clrSpc="rgb" dir="cw">
                                      <p:cBhvr override="childStyle">
                                        <p:cTn id="6" dur="2500" autoRev="1" fill="remove"/>
                                        <p:tgtEl>
                                          <p:spTgt spid="433155">
                                            <p:txEl>
                                              <p:pRg st="2" end="2"/>
                                            </p:txEl>
                                          </p:spTgt>
                                        </p:tgtEl>
                                        <p:attrNameLst>
                                          <p:attrName>style.color</p:attrName>
                                        </p:attrNameLst>
                                      </p:cBhvr>
                                      <p:to>
                                        <a:schemeClr val="bg1"/>
                                      </p:to>
                                    </p:animClr>
                                    <p:animClr clrSpc="rgb" dir="cw">
                                      <p:cBhvr>
                                        <p:cTn id="7" dur="2500" autoRev="1" fill="remove"/>
                                        <p:tgtEl>
                                          <p:spTgt spid="433155">
                                            <p:txEl>
                                              <p:pRg st="2" end="2"/>
                                            </p:txEl>
                                          </p:spTgt>
                                        </p:tgtEl>
                                        <p:attrNameLst>
                                          <p:attrName>fillcolor</p:attrName>
                                        </p:attrNameLst>
                                      </p:cBhvr>
                                      <p:to>
                                        <a:schemeClr val="bg1"/>
                                      </p:to>
                                    </p:animClr>
                                    <p:set>
                                      <p:cBhvr>
                                        <p:cTn id="8" dur="2500" autoRev="1" fill="remove"/>
                                        <p:tgtEl>
                                          <p:spTgt spid="433155">
                                            <p:txEl>
                                              <p:pRg st="2" end="2"/>
                                            </p:txEl>
                                          </p:spTgt>
                                        </p:tgtEl>
                                        <p:attrNameLst>
                                          <p:attrName>fill.type</p:attrName>
                                        </p:attrNameLst>
                                      </p:cBhvr>
                                      <p:to>
                                        <p:strVal val="solid"/>
                                      </p:to>
                                    </p:set>
                                    <p:set>
                                      <p:cBhvr>
                                        <p:cTn id="9" dur="2500" autoRev="1" fill="remove"/>
                                        <p:tgtEl>
                                          <p:spTgt spid="433155">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a:extLst>
              <a:ext uri="{FF2B5EF4-FFF2-40B4-BE49-F238E27FC236}">
                <a16:creationId xmlns:a16="http://schemas.microsoft.com/office/drawing/2014/main" id="{AE32FE9C-47B0-406B-A120-FF7D85A0A022}"/>
              </a:ext>
            </a:extLst>
          </p:cNvPr>
          <p:cNvSpPr>
            <a:spLocks noGrp="1" noChangeArrowheads="1"/>
          </p:cNvSpPr>
          <p:nvPr>
            <p:ph type="body" idx="1"/>
          </p:nvPr>
        </p:nvSpPr>
        <p:spPr/>
        <p:txBody>
          <a:bodyPr/>
          <a:lstStyle/>
          <a:p>
            <a:pPr eaLnBrk="1" hangingPunct="1">
              <a:defRPr/>
            </a:pPr>
            <a:r>
              <a:rPr lang="en-US" dirty="0"/>
              <a:t>Public meetings must be open to public.</a:t>
            </a:r>
          </a:p>
          <a:p>
            <a:pPr eaLnBrk="1" hangingPunct="1">
              <a:defRPr/>
            </a:pPr>
            <a:r>
              <a:rPr lang="en-US" dirty="0"/>
              <a:t>Executive session must follow specific procedure and only for certain reasons.</a:t>
            </a:r>
          </a:p>
          <a:p>
            <a:pPr eaLnBrk="1" hangingPunct="1">
              <a:defRPr/>
            </a:pPr>
            <a:r>
              <a:rPr lang="en-US" dirty="0"/>
              <a:t>Notice of meeting must be given, and minutes must be kept.</a:t>
            </a:r>
          </a:p>
          <a:p>
            <a:pPr eaLnBrk="1" hangingPunct="1">
              <a:defRPr/>
            </a:pPr>
            <a:r>
              <a:rPr lang="en-US" dirty="0"/>
              <a:t>Social gatherings are not “meetings” unless official business is discussed.</a:t>
            </a:r>
          </a:p>
          <a:p>
            <a:pPr eaLnBrk="1" hangingPunct="1">
              <a:defRPr/>
            </a:pPr>
            <a:r>
              <a:rPr lang="en-US" dirty="0"/>
              <a:t>Act never requires executive session.</a:t>
            </a:r>
          </a:p>
        </p:txBody>
      </p:sp>
      <p:sp>
        <p:nvSpPr>
          <p:cNvPr id="286723" name="Rectangle 3">
            <a:extLst>
              <a:ext uri="{FF2B5EF4-FFF2-40B4-BE49-F238E27FC236}">
                <a16:creationId xmlns:a16="http://schemas.microsoft.com/office/drawing/2014/main" id="{0F6355EE-6EA1-48BD-9367-F57FF6C5B478}"/>
              </a:ext>
            </a:extLst>
          </p:cNvPr>
          <p:cNvSpPr>
            <a:spLocks noGrp="1" noChangeArrowheads="1"/>
          </p:cNvSpPr>
          <p:nvPr>
            <p:ph type="title"/>
          </p:nvPr>
        </p:nvSpPr>
        <p:spPr/>
        <p:txBody>
          <a:bodyPr/>
          <a:lstStyle/>
          <a:p>
            <a:pPr eaLnBrk="1" hangingPunct="1">
              <a:defRPr/>
            </a:pPr>
            <a:r>
              <a:rPr lang="en-US" b="1" dirty="0"/>
              <a:t>OPEN MEETINGS ACT</a:t>
            </a:r>
            <a:br>
              <a:rPr lang="en-US" b="1" dirty="0"/>
            </a:br>
            <a:r>
              <a:rPr lang="en-US" b="1" dirty="0"/>
              <a:t>The Basics</a:t>
            </a:r>
          </a:p>
        </p:txBody>
      </p:sp>
    </p:spTree>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2611" name="Rectangle 3">
            <a:extLst>
              <a:ext uri="{FF2B5EF4-FFF2-40B4-BE49-F238E27FC236}">
                <a16:creationId xmlns:a16="http://schemas.microsoft.com/office/drawing/2014/main" id="{21C757F7-BEF5-44CF-82BC-8718F9FAEE0D}"/>
              </a:ext>
            </a:extLst>
          </p:cNvPr>
          <p:cNvSpPr>
            <a:spLocks noGrp="1" noChangeArrowheads="1"/>
          </p:cNvSpPr>
          <p:nvPr>
            <p:ph type="title"/>
          </p:nvPr>
        </p:nvSpPr>
        <p:spPr>
          <a:xfrm>
            <a:off x="457200" y="2743200"/>
            <a:ext cx="8229600" cy="1371600"/>
          </a:xfrm>
        </p:spPr>
        <p:txBody>
          <a:bodyPr/>
          <a:lstStyle/>
          <a:p>
            <a:pPr eaLnBrk="1" hangingPunct="1">
              <a:defRPr/>
            </a:pPr>
            <a:r>
              <a:rPr lang="en-US" sz="4000" b="1" dirty="0"/>
              <a:t>WHAT IS A MEETING?</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52611"/>
                                        </p:tgtEl>
                                        <p:attrNameLst>
                                          <p:attrName>style.visibility</p:attrName>
                                        </p:attrNameLst>
                                      </p:cBhvr>
                                      <p:to>
                                        <p:strVal val="visible"/>
                                      </p:to>
                                    </p:set>
                                    <p:anim calcmode="lin" valueType="num">
                                      <p:cBhvr>
                                        <p:cTn id="7" dur="1000" fill="hold"/>
                                        <p:tgtEl>
                                          <p:spTgt spid="452611"/>
                                        </p:tgtEl>
                                        <p:attrNameLst>
                                          <p:attrName>ppt_x</p:attrName>
                                        </p:attrNameLst>
                                      </p:cBhvr>
                                      <p:tavLst>
                                        <p:tav tm="0">
                                          <p:val>
                                            <p:strVal val="#ppt_x-.2"/>
                                          </p:val>
                                        </p:tav>
                                        <p:tav tm="100000">
                                          <p:val>
                                            <p:strVal val="#ppt_x"/>
                                          </p:val>
                                        </p:tav>
                                      </p:tavLst>
                                    </p:anim>
                                    <p:anim calcmode="lin" valueType="num">
                                      <p:cBhvr>
                                        <p:cTn id="8" dur="1000" fill="hold"/>
                                        <p:tgtEl>
                                          <p:spTgt spid="452611"/>
                                        </p:tgtEl>
                                        <p:attrNameLst>
                                          <p:attrName>ppt_y</p:attrName>
                                        </p:attrNameLst>
                                      </p:cBhvr>
                                      <p:tavLst>
                                        <p:tav tm="0">
                                          <p:val>
                                            <p:strVal val="#ppt_y"/>
                                          </p:val>
                                        </p:tav>
                                        <p:tav tm="100000">
                                          <p:val>
                                            <p:strVal val="#ppt_y"/>
                                          </p:val>
                                        </p:tav>
                                      </p:tavLst>
                                    </p:anim>
                                    <p:animEffect transition="in" filter="wipe(right)" prLst="gradientSize: 0.1">
                                      <p:cBhvr>
                                        <p:cTn id="9" dur="1000"/>
                                        <p:tgtEl>
                                          <p:spTgt spid="4526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a:extLst>
              <a:ext uri="{FF2B5EF4-FFF2-40B4-BE49-F238E27FC236}">
                <a16:creationId xmlns:a16="http://schemas.microsoft.com/office/drawing/2014/main" id="{9C3478E1-9A86-44CB-9AD5-DE626253AADB}"/>
              </a:ext>
            </a:extLst>
          </p:cNvPr>
          <p:cNvSpPr>
            <a:spLocks noGrp="1" noChangeArrowheads="1"/>
          </p:cNvSpPr>
          <p:nvPr>
            <p:ph type="title"/>
          </p:nvPr>
        </p:nvSpPr>
        <p:spPr/>
        <p:txBody>
          <a:bodyPr/>
          <a:lstStyle/>
          <a:p>
            <a:pPr eaLnBrk="1" hangingPunct="1">
              <a:defRPr/>
            </a:pPr>
            <a:r>
              <a:rPr lang="en-US" sz="4000" u="sng" dirty="0"/>
              <a:t>Columbus v. Commercial Dispatch</a:t>
            </a:r>
            <a:br>
              <a:rPr lang="en-US" sz="4000" u="sng" dirty="0"/>
            </a:br>
            <a:r>
              <a:rPr lang="en-US" sz="4000" dirty="0"/>
              <a:t>Miss. Sup. Ct.; Sept. 7, 2017</a:t>
            </a:r>
          </a:p>
        </p:txBody>
      </p:sp>
      <p:sp>
        <p:nvSpPr>
          <p:cNvPr id="460803" name="Rectangle 3">
            <a:extLst>
              <a:ext uri="{FF2B5EF4-FFF2-40B4-BE49-F238E27FC236}">
                <a16:creationId xmlns:a16="http://schemas.microsoft.com/office/drawing/2014/main" id="{0F85A2EC-8DD4-4040-8DD3-20B0D7875C3A}"/>
              </a:ext>
            </a:extLst>
          </p:cNvPr>
          <p:cNvSpPr>
            <a:spLocks noGrp="1" noChangeArrowheads="1"/>
          </p:cNvSpPr>
          <p:nvPr>
            <p:ph type="body" idx="1"/>
          </p:nvPr>
        </p:nvSpPr>
        <p:spPr/>
        <p:txBody>
          <a:bodyPr/>
          <a:lstStyle/>
          <a:p>
            <a:pPr eaLnBrk="1" hangingPunct="1">
              <a:defRPr/>
            </a:pPr>
            <a:r>
              <a:rPr lang="en-US" sz="3600" dirty="0"/>
              <a:t>Deliberations of a quorum must take place in a proper public meeting.</a:t>
            </a:r>
          </a:p>
          <a:p>
            <a:pPr eaLnBrk="1" hangingPunct="1">
              <a:defRPr/>
            </a:pPr>
            <a:r>
              <a:rPr lang="en-US" sz="3600" dirty="0"/>
              <a:t>When a quorum splits into separate groups and discusses the same matter of city business with the same person, a quorum is deliberating, and a “meeting” has occurred.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a:extLst>
              <a:ext uri="{FF2B5EF4-FFF2-40B4-BE49-F238E27FC236}">
                <a16:creationId xmlns:a16="http://schemas.microsoft.com/office/drawing/2014/main" id="{1F93D594-0A82-4244-AFC7-0745FCAF0A6D}"/>
              </a:ext>
            </a:extLst>
          </p:cNvPr>
          <p:cNvSpPr>
            <a:spLocks noGrp="1" noChangeArrowheads="1"/>
          </p:cNvSpPr>
          <p:nvPr>
            <p:ph type="title"/>
          </p:nvPr>
        </p:nvSpPr>
        <p:spPr/>
        <p:txBody>
          <a:bodyPr/>
          <a:lstStyle/>
          <a:p>
            <a:pPr eaLnBrk="1" hangingPunct="1">
              <a:defRPr/>
            </a:pPr>
            <a:r>
              <a:rPr lang="en-US" sz="4000" u="sng" dirty="0"/>
              <a:t>Case No. M-12-020</a:t>
            </a:r>
            <a:br>
              <a:rPr lang="en-US" sz="4000" u="sng" dirty="0"/>
            </a:br>
            <a:r>
              <a:rPr lang="en-US" sz="4000" u="sng" dirty="0"/>
              <a:t>McGovern vs. Starkville</a:t>
            </a:r>
          </a:p>
        </p:txBody>
      </p:sp>
      <p:sp>
        <p:nvSpPr>
          <p:cNvPr id="460803" name="Rectangle 3">
            <a:extLst>
              <a:ext uri="{FF2B5EF4-FFF2-40B4-BE49-F238E27FC236}">
                <a16:creationId xmlns:a16="http://schemas.microsoft.com/office/drawing/2014/main" id="{8A11A8E0-3F5F-4491-A943-4DCE78BB45DC}"/>
              </a:ext>
            </a:extLst>
          </p:cNvPr>
          <p:cNvSpPr>
            <a:spLocks noGrp="1" noChangeArrowheads="1"/>
          </p:cNvSpPr>
          <p:nvPr>
            <p:ph type="body" idx="1"/>
          </p:nvPr>
        </p:nvSpPr>
        <p:spPr/>
        <p:txBody>
          <a:bodyPr/>
          <a:lstStyle/>
          <a:p>
            <a:pPr eaLnBrk="1" hangingPunct="1">
              <a:defRPr/>
            </a:pPr>
            <a:r>
              <a:rPr lang="en-US" sz="3000" u="sng" dirty="0"/>
              <a:t>Retreats</a:t>
            </a:r>
            <a:r>
              <a:rPr lang="en-US" sz="3000" dirty="0"/>
              <a:t> conducted by the Board of Aldermen are meetings subject to the Open Meetings Act</a:t>
            </a:r>
          </a:p>
          <a:p>
            <a:pPr eaLnBrk="1" hangingPunct="1">
              <a:defRPr/>
            </a:pPr>
            <a:r>
              <a:rPr lang="en-US" sz="3000" dirty="0"/>
              <a:t>Even if no official action is taken at a meeting, minutes must be kept</a:t>
            </a:r>
          </a:p>
          <a:p>
            <a:pPr eaLnBrk="1" hangingPunct="1">
              <a:defRPr/>
            </a:pPr>
            <a:r>
              <a:rPr lang="en-US" sz="3000" u="sng" dirty="0"/>
              <a:t>Committees</a:t>
            </a:r>
            <a:r>
              <a:rPr lang="en-US" sz="3000" dirty="0"/>
              <a:t> established by the board to conduct business of the city are subject to the Open Meetings Act</a:t>
            </a:r>
          </a:p>
        </p:txBody>
      </p:sp>
    </p:spTree>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2611" name="Rectangle 3">
            <a:extLst>
              <a:ext uri="{FF2B5EF4-FFF2-40B4-BE49-F238E27FC236}">
                <a16:creationId xmlns:a16="http://schemas.microsoft.com/office/drawing/2014/main" id="{FF1552A9-AFAC-4EE1-B9C2-C1E1CAB8165E}"/>
              </a:ext>
            </a:extLst>
          </p:cNvPr>
          <p:cNvSpPr>
            <a:spLocks noGrp="1" noChangeArrowheads="1"/>
          </p:cNvSpPr>
          <p:nvPr>
            <p:ph type="title"/>
          </p:nvPr>
        </p:nvSpPr>
        <p:spPr>
          <a:xfrm>
            <a:off x="457200" y="2743200"/>
            <a:ext cx="8229600" cy="1371600"/>
          </a:xfrm>
        </p:spPr>
        <p:txBody>
          <a:bodyPr/>
          <a:lstStyle/>
          <a:p>
            <a:pPr eaLnBrk="1" hangingPunct="1">
              <a:defRPr/>
            </a:pPr>
            <a:r>
              <a:rPr lang="en-US" sz="4000" b="1" dirty="0"/>
              <a:t>WHAT ABOUT EMAIL?</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52611"/>
                                        </p:tgtEl>
                                        <p:attrNameLst>
                                          <p:attrName>style.visibility</p:attrName>
                                        </p:attrNameLst>
                                      </p:cBhvr>
                                      <p:to>
                                        <p:strVal val="visible"/>
                                      </p:to>
                                    </p:set>
                                    <p:anim calcmode="lin" valueType="num">
                                      <p:cBhvr>
                                        <p:cTn id="7" dur="1000" fill="hold"/>
                                        <p:tgtEl>
                                          <p:spTgt spid="452611"/>
                                        </p:tgtEl>
                                        <p:attrNameLst>
                                          <p:attrName>ppt_x</p:attrName>
                                        </p:attrNameLst>
                                      </p:cBhvr>
                                      <p:tavLst>
                                        <p:tav tm="0">
                                          <p:val>
                                            <p:strVal val="#ppt_x-.2"/>
                                          </p:val>
                                        </p:tav>
                                        <p:tav tm="100000">
                                          <p:val>
                                            <p:strVal val="#ppt_x"/>
                                          </p:val>
                                        </p:tav>
                                      </p:tavLst>
                                    </p:anim>
                                    <p:anim calcmode="lin" valueType="num">
                                      <p:cBhvr>
                                        <p:cTn id="8" dur="1000" fill="hold"/>
                                        <p:tgtEl>
                                          <p:spTgt spid="452611"/>
                                        </p:tgtEl>
                                        <p:attrNameLst>
                                          <p:attrName>ppt_y</p:attrName>
                                        </p:attrNameLst>
                                      </p:cBhvr>
                                      <p:tavLst>
                                        <p:tav tm="0">
                                          <p:val>
                                            <p:strVal val="#ppt_y"/>
                                          </p:val>
                                        </p:tav>
                                        <p:tav tm="100000">
                                          <p:val>
                                            <p:strVal val="#ppt_y"/>
                                          </p:val>
                                        </p:tav>
                                      </p:tavLst>
                                    </p:anim>
                                    <p:animEffect transition="in" filter="wipe(right)" prLst="gradientSize: 0.1">
                                      <p:cBhvr>
                                        <p:cTn id="9" dur="1000"/>
                                        <p:tgtEl>
                                          <p:spTgt spid="4526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a:extLst>
              <a:ext uri="{FF2B5EF4-FFF2-40B4-BE49-F238E27FC236}">
                <a16:creationId xmlns:a16="http://schemas.microsoft.com/office/drawing/2014/main" id="{2B0E2065-F5C6-44A4-A0A3-EB316B1F94A2}"/>
              </a:ext>
            </a:extLst>
          </p:cNvPr>
          <p:cNvSpPr>
            <a:spLocks noGrp="1" noChangeArrowheads="1"/>
          </p:cNvSpPr>
          <p:nvPr>
            <p:ph type="title"/>
          </p:nvPr>
        </p:nvSpPr>
        <p:spPr/>
        <p:txBody>
          <a:bodyPr/>
          <a:lstStyle/>
          <a:p>
            <a:pPr eaLnBrk="1" hangingPunct="1">
              <a:defRPr/>
            </a:pPr>
            <a:r>
              <a:rPr lang="en-US" sz="4000" u="sng" dirty="0"/>
              <a:t>Case No. M-17-012</a:t>
            </a:r>
            <a:br>
              <a:rPr lang="en-US" sz="4000" u="sng" dirty="0"/>
            </a:br>
            <a:r>
              <a:rPr lang="en-US" sz="4000" u="sng" dirty="0"/>
              <a:t>Neely vs. Yazoo County CVB</a:t>
            </a:r>
          </a:p>
        </p:txBody>
      </p:sp>
      <p:sp>
        <p:nvSpPr>
          <p:cNvPr id="460803" name="Rectangle 3">
            <a:extLst>
              <a:ext uri="{FF2B5EF4-FFF2-40B4-BE49-F238E27FC236}">
                <a16:creationId xmlns:a16="http://schemas.microsoft.com/office/drawing/2014/main" id="{F67EA708-AD1E-4E75-8C3D-B63071873555}"/>
              </a:ext>
            </a:extLst>
          </p:cNvPr>
          <p:cNvSpPr>
            <a:spLocks noGrp="1" noChangeArrowheads="1"/>
          </p:cNvSpPr>
          <p:nvPr>
            <p:ph type="body" idx="1"/>
          </p:nvPr>
        </p:nvSpPr>
        <p:spPr/>
        <p:txBody>
          <a:bodyPr/>
          <a:lstStyle/>
          <a:p>
            <a:pPr eaLnBrk="1" hangingPunct="1">
              <a:defRPr/>
            </a:pPr>
            <a:r>
              <a:rPr lang="en-US" sz="3000" dirty="0"/>
              <a:t>Email exchange among a quorum of a board about a matter under their authority can violate the Open Meetings Act.</a:t>
            </a:r>
          </a:p>
          <a:p>
            <a:pPr eaLnBrk="1" hangingPunct="1">
              <a:defRPr/>
            </a:pPr>
            <a:r>
              <a:rPr lang="en-US" sz="3000" dirty="0"/>
              <a:t>A quorum of a board should deliberate board business ONLY in a properly noticed public meeting.</a:t>
            </a:r>
          </a:p>
          <a:p>
            <a:pPr eaLnBrk="1" hangingPunct="1">
              <a:defRPr/>
            </a:pPr>
            <a:r>
              <a:rPr lang="en-US" sz="3000" dirty="0"/>
              <a:t>Board members should avoid using email to communicate with each other about board business.</a:t>
            </a:r>
          </a:p>
        </p:txBody>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52400" y="152400"/>
            <a:ext cx="8839200" cy="1143000"/>
          </a:xfrm>
        </p:spPr>
        <p:txBody>
          <a:bodyPr/>
          <a:lstStyle/>
          <a:p>
            <a:pPr eaLnBrk="1" hangingPunct="1">
              <a:defRPr/>
            </a:pPr>
            <a:r>
              <a:rPr lang="en-US" sz="4000" dirty="0"/>
              <a:t>Statement of Economic Interest (SEI)</a:t>
            </a:r>
          </a:p>
        </p:txBody>
      </p:sp>
      <p:sp>
        <p:nvSpPr>
          <p:cNvPr id="64515" name="Rectangle 3"/>
          <p:cNvSpPr>
            <a:spLocks noGrp="1" noChangeArrowheads="1"/>
          </p:cNvSpPr>
          <p:nvPr>
            <p:ph type="body" idx="1"/>
          </p:nvPr>
        </p:nvSpPr>
        <p:spPr>
          <a:xfrm>
            <a:off x="228600" y="1447800"/>
            <a:ext cx="8686800" cy="5181600"/>
          </a:xfrm>
        </p:spPr>
        <p:txBody>
          <a:bodyPr/>
          <a:lstStyle/>
          <a:p>
            <a:pPr eaLnBrk="1" hangingPunct="1">
              <a:lnSpc>
                <a:spcPct val="90000"/>
              </a:lnSpc>
              <a:defRPr/>
            </a:pPr>
            <a:r>
              <a:rPr lang="en-US" sz="3000" b="1" dirty="0"/>
              <a:t>Members of all public school boards must file, whether elected or appointed.</a:t>
            </a:r>
          </a:p>
          <a:p>
            <a:pPr eaLnBrk="1" hangingPunct="1">
              <a:lnSpc>
                <a:spcPct val="90000"/>
              </a:lnSpc>
              <a:defRPr/>
            </a:pPr>
            <a:r>
              <a:rPr lang="en-US" sz="3000" b="1" dirty="0"/>
              <a:t>Candidates for elected office and persons appointed to fill a vacancy in an elected office must also file.</a:t>
            </a:r>
          </a:p>
          <a:p>
            <a:pPr eaLnBrk="1" hangingPunct="1">
              <a:lnSpc>
                <a:spcPct val="90000"/>
              </a:lnSpc>
              <a:defRPr/>
            </a:pPr>
            <a:r>
              <a:rPr lang="en-US" sz="3000" dirty="0"/>
              <a:t>Incumbents must file before May 1 every year. </a:t>
            </a:r>
          </a:p>
          <a:p>
            <a:pPr eaLnBrk="1" hangingPunct="1">
              <a:lnSpc>
                <a:spcPct val="90000"/>
              </a:lnSpc>
              <a:defRPr/>
            </a:pPr>
            <a:r>
              <a:rPr lang="en-US" sz="3000" dirty="0"/>
              <a:t>Must be filed electronically on Ethics Commission web site.</a:t>
            </a:r>
          </a:p>
          <a:p>
            <a:pPr eaLnBrk="1" hangingPunct="1">
              <a:lnSpc>
                <a:spcPct val="90000"/>
              </a:lnSpc>
              <a:defRPr/>
            </a:pPr>
            <a:r>
              <a:rPr lang="en-US" sz="3000" dirty="0"/>
              <a:t>System saves information from previous year. If your information has not changed, you simply review it, and click a few buttons to refile.</a:t>
            </a:r>
          </a:p>
        </p:txBody>
      </p:sp>
    </p:spTree>
    <p:extLst>
      <p:ext uri="{BB962C8B-B14F-4D97-AF65-F5344CB8AC3E}">
        <p14:creationId xmlns:p14="http://schemas.microsoft.com/office/powerpoint/2010/main" val="85169216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p:cTn id="7" dur="500" fill="hold"/>
                                        <p:tgtEl>
                                          <p:spTgt spid="64514"/>
                                        </p:tgtEl>
                                        <p:attrNameLst>
                                          <p:attrName>ppt_w</p:attrName>
                                        </p:attrNameLst>
                                      </p:cBhvr>
                                      <p:tavLst>
                                        <p:tav tm="0">
                                          <p:val>
                                            <p:fltVal val="0"/>
                                          </p:val>
                                        </p:tav>
                                        <p:tav tm="100000">
                                          <p:val>
                                            <p:strVal val="#ppt_w"/>
                                          </p:val>
                                        </p:tav>
                                      </p:tavLst>
                                    </p:anim>
                                    <p:anim calcmode="lin" valueType="num">
                                      <p:cBhvr>
                                        <p:cTn id="8" dur="500" fill="hold"/>
                                        <p:tgtEl>
                                          <p:spTgt spid="645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4515">
                                            <p:txEl>
                                              <p:pRg st="0" end="0"/>
                                            </p:txEl>
                                          </p:spTgt>
                                        </p:tgtEl>
                                        <p:attrNameLst>
                                          <p:attrName>style.visibility</p:attrName>
                                        </p:attrNameLst>
                                      </p:cBhvr>
                                      <p:to>
                                        <p:strVal val="visible"/>
                                      </p:to>
                                    </p:set>
                                    <p:anim calcmode="lin" valueType="num">
                                      <p:cBhvr>
                                        <p:cTn id="13" dur="500" fill="hold"/>
                                        <p:tgtEl>
                                          <p:spTgt spid="6451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45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4515">
                                            <p:txEl>
                                              <p:pRg st="1" end="1"/>
                                            </p:txEl>
                                          </p:spTgt>
                                        </p:tgtEl>
                                        <p:attrNameLst>
                                          <p:attrName>style.visibility</p:attrName>
                                        </p:attrNameLst>
                                      </p:cBhvr>
                                      <p:to>
                                        <p:strVal val="visible"/>
                                      </p:to>
                                    </p:set>
                                    <p:anim calcmode="lin" valueType="num">
                                      <p:cBhvr>
                                        <p:cTn id="19" dur="500" fill="hold"/>
                                        <p:tgtEl>
                                          <p:spTgt spid="6451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6451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4515">
                                            <p:txEl>
                                              <p:pRg st="2" end="2"/>
                                            </p:txEl>
                                          </p:spTgt>
                                        </p:tgtEl>
                                        <p:attrNameLst>
                                          <p:attrName>style.visibility</p:attrName>
                                        </p:attrNameLst>
                                      </p:cBhvr>
                                      <p:to>
                                        <p:strVal val="visible"/>
                                      </p:to>
                                    </p:set>
                                    <p:anim calcmode="lin" valueType="num">
                                      <p:cBhvr>
                                        <p:cTn id="25" dur="500" fill="hold"/>
                                        <p:tgtEl>
                                          <p:spTgt spid="6451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6451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64515">
                                            <p:txEl>
                                              <p:pRg st="3" end="3"/>
                                            </p:txEl>
                                          </p:spTgt>
                                        </p:tgtEl>
                                        <p:attrNameLst>
                                          <p:attrName>style.visibility</p:attrName>
                                        </p:attrNameLst>
                                      </p:cBhvr>
                                      <p:to>
                                        <p:strVal val="visible"/>
                                      </p:to>
                                    </p:set>
                                    <p:anim calcmode="lin" valueType="num">
                                      <p:cBhvr>
                                        <p:cTn id="31" dur="500" fill="hold"/>
                                        <p:tgtEl>
                                          <p:spTgt spid="6451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6451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64515">
                                            <p:txEl>
                                              <p:pRg st="4" end="4"/>
                                            </p:txEl>
                                          </p:spTgt>
                                        </p:tgtEl>
                                        <p:attrNameLst>
                                          <p:attrName>style.visibility</p:attrName>
                                        </p:attrNameLst>
                                      </p:cBhvr>
                                      <p:to>
                                        <p:strVal val="visible"/>
                                      </p:to>
                                    </p:set>
                                    <p:anim calcmode="lin" valueType="num">
                                      <p:cBhvr>
                                        <p:cTn id="37" dur="500" fill="hold"/>
                                        <p:tgtEl>
                                          <p:spTgt spid="64515">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64515">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6" name="Rectangle 2">
            <a:extLst>
              <a:ext uri="{FF2B5EF4-FFF2-40B4-BE49-F238E27FC236}">
                <a16:creationId xmlns:a16="http://schemas.microsoft.com/office/drawing/2014/main" id="{2406BFA4-7482-42B8-8051-9FB6EC0CD099}"/>
              </a:ext>
            </a:extLst>
          </p:cNvPr>
          <p:cNvSpPr>
            <a:spLocks noGrp="1" noChangeArrowheads="1"/>
          </p:cNvSpPr>
          <p:nvPr>
            <p:ph type="body" idx="1"/>
          </p:nvPr>
        </p:nvSpPr>
        <p:spPr>
          <a:xfrm>
            <a:off x="457200" y="1676400"/>
            <a:ext cx="8229600" cy="4876800"/>
          </a:xfrm>
        </p:spPr>
        <p:txBody>
          <a:bodyPr/>
          <a:lstStyle/>
          <a:p>
            <a:pPr eaLnBrk="1" hangingPunct="1">
              <a:defRPr/>
            </a:pPr>
            <a:r>
              <a:rPr lang="en-US" dirty="0"/>
              <a:t>All members can participate by phone.</a:t>
            </a:r>
          </a:p>
          <a:p>
            <a:pPr eaLnBrk="1" hangingPunct="1">
              <a:defRPr/>
            </a:pPr>
            <a:r>
              <a:rPr lang="en-US" dirty="0"/>
              <a:t>They can be in different locations, so long as one location is open to the public.</a:t>
            </a:r>
          </a:p>
          <a:p>
            <a:pPr eaLnBrk="1" hangingPunct="1">
              <a:defRPr/>
            </a:pPr>
            <a:r>
              <a:rPr lang="en-US" dirty="0"/>
              <a:t>Equipment (speaker phone) must be located in place where board normally meets and allow members of board and public to hear deliberations.</a:t>
            </a:r>
          </a:p>
          <a:p>
            <a:pPr eaLnBrk="1" hangingPunct="1">
              <a:defRPr/>
            </a:pPr>
            <a:r>
              <a:rPr lang="en-US" dirty="0"/>
              <a:t>Votes must be clearly audible or visible to members of the board and public.</a:t>
            </a:r>
          </a:p>
        </p:txBody>
      </p:sp>
      <p:sp>
        <p:nvSpPr>
          <p:cNvPr id="466947" name="Rectangle 3">
            <a:extLst>
              <a:ext uri="{FF2B5EF4-FFF2-40B4-BE49-F238E27FC236}">
                <a16:creationId xmlns:a16="http://schemas.microsoft.com/office/drawing/2014/main" id="{5F736FBF-C6BA-4F8B-BA02-38A0215031DB}"/>
              </a:ext>
            </a:extLst>
          </p:cNvPr>
          <p:cNvSpPr>
            <a:spLocks noGrp="1" noChangeArrowheads="1"/>
          </p:cNvSpPr>
          <p:nvPr>
            <p:ph type="title"/>
          </p:nvPr>
        </p:nvSpPr>
        <p:spPr/>
        <p:txBody>
          <a:bodyPr/>
          <a:lstStyle/>
          <a:p>
            <a:pPr eaLnBrk="1" hangingPunct="1">
              <a:defRPr/>
            </a:pPr>
            <a:r>
              <a:rPr lang="en-US" sz="4000" b="1" dirty="0"/>
              <a:t>Telephonic Meetings</a:t>
            </a:r>
            <a:br>
              <a:rPr lang="en-US" sz="4000" b="1" dirty="0"/>
            </a:br>
            <a:r>
              <a:rPr lang="en-US" sz="4000" b="1" dirty="0"/>
              <a:t>Section 25-41-5</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694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6946">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694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6694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694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a:extLst>
              <a:ext uri="{FF2B5EF4-FFF2-40B4-BE49-F238E27FC236}">
                <a16:creationId xmlns:a16="http://schemas.microsoft.com/office/drawing/2014/main" id="{F8843C32-F891-4F13-96D3-2ED2284A84B0}"/>
              </a:ext>
            </a:extLst>
          </p:cNvPr>
          <p:cNvSpPr>
            <a:spLocks noGrp="1" noChangeArrowheads="1"/>
          </p:cNvSpPr>
          <p:nvPr>
            <p:ph type="title" idx="4294967295"/>
          </p:nvPr>
        </p:nvSpPr>
        <p:spPr>
          <a:xfrm>
            <a:off x="76200" y="152400"/>
            <a:ext cx="8991600" cy="990600"/>
          </a:xfrm>
        </p:spPr>
        <p:txBody>
          <a:bodyPr/>
          <a:lstStyle/>
          <a:p>
            <a:pPr eaLnBrk="1" hangingPunct="1">
              <a:defRPr/>
            </a:pPr>
            <a:r>
              <a:rPr lang="en-US" sz="3600" b="1" dirty="0"/>
              <a:t>Open Meetings Act and COVID-19</a:t>
            </a:r>
          </a:p>
        </p:txBody>
      </p:sp>
      <p:sp>
        <p:nvSpPr>
          <p:cNvPr id="433155" name="Rectangle 3">
            <a:extLst>
              <a:ext uri="{FF2B5EF4-FFF2-40B4-BE49-F238E27FC236}">
                <a16:creationId xmlns:a16="http://schemas.microsoft.com/office/drawing/2014/main" id="{737AB4B9-E00D-4DF6-8CA4-8CEC5105DD27}"/>
              </a:ext>
            </a:extLst>
          </p:cNvPr>
          <p:cNvSpPr>
            <a:spLocks noGrp="1" noChangeArrowheads="1"/>
          </p:cNvSpPr>
          <p:nvPr>
            <p:ph type="body" idx="4294967295"/>
          </p:nvPr>
        </p:nvSpPr>
        <p:spPr>
          <a:xfrm>
            <a:off x="152400" y="1295400"/>
            <a:ext cx="8839200" cy="5410200"/>
          </a:xfrm>
        </p:spPr>
        <p:txBody>
          <a:bodyPr/>
          <a:lstStyle/>
          <a:p>
            <a:pPr eaLnBrk="1" hangingPunct="1">
              <a:lnSpc>
                <a:spcPct val="80000"/>
              </a:lnSpc>
              <a:defRPr/>
            </a:pPr>
            <a:r>
              <a:rPr lang="en-US" sz="2800" dirty="0"/>
              <a:t>Statement posted at www.ethics.ms.gov</a:t>
            </a:r>
          </a:p>
          <a:p>
            <a:pPr eaLnBrk="1" hangingPunct="1">
              <a:lnSpc>
                <a:spcPct val="80000"/>
              </a:lnSpc>
              <a:defRPr/>
            </a:pPr>
            <a:r>
              <a:rPr lang="en-US" sz="2800" dirty="0"/>
              <a:t>Follow all public health recommendations.</a:t>
            </a:r>
          </a:p>
          <a:p>
            <a:pPr eaLnBrk="1" hangingPunct="1">
              <a:lnSpc>
                <a:spcPct val="80000"/>
              </a:lnSpc>
              <a:defRPr/>
            </a:pPr>
            <a:r>
              <a:rPr lang="en-US" sz="2800" dirty="0"/>
              <a:t>Comply with the Open Meetings Act as best you can.</a:t>
            </a:r>
          </a:p>
          <a:p>
            <a:pPr eaLnBrk="1" hangingPunct="1">
              <a:lnSpc>
                <a:spcPct val="80000"/>
              </a:lnSpc>
              <a:defRPr/>
            </a:pPr>
            <a:r>
              <a:rPr lang="en-US" sz="2800" dirty="0"/>
              <a:t>Take all measures within your means to ensure transparency AND protect public health.</a:t>
            </a:r>
          </a:p>
          <a:p>
            <a:pPr eaLnBrk="1" hangingPunct="1">
              <a:lnSpc>
                <a:spcPct val="80000"/>
              </a:lnSpc>
              <a:defRPr/>
            </a:pPr>
            <a:r>
              <a:rPr lang="en-US" sz="2800" dirty="0"/>
              <a:t>Use teleconference or videoconference.</a:t>
            </a:r>
          </a:p>
          <a:p>
            <a:pPr eaLnBrk="1" hangingPunct="1">
              <a:lnSpc>
                <a:spcPct val="80000"/>
              </a:lnSpc>
              <a:defRPr/>
            </a:pPr>
            <a:r>
              <a:rPr lang="en-US" sz="2800" dirty="0"/>
              <a:t>Equipment used should be located in public meeting place and should allow members of the board AND members of the public to hear deliberations. </a:t>
            </a:r>
          </a:p>
          <a:p>
            <a:pPr eaLnBrk="1" hangingPunct="1">
              <a:lnSpc>
                <a:spcPct val="80000"/>
              </a:lnSpc>
              <a:defRPr/>
            </a:pPr>
            <a:r>
              <a:rPr lang="en-US" sz="2800" dirty="0"/>
              <a:t>Record the open portion of meetings and make recordings available to the public.</a:t>
            </a:r>
          </a:p>
          <a:p>
            <a:pPr eaLnBrk="1" hangingPunct="1">
              <a:lnSpc>
                <a:spcPct val="80000"/>
              </a:lnSpc>
              <a:defRPr/>
            </a:pPr>
            <a:r>
              <a:rPr lang="en-US" sz="2800" dirty="0"/>
              <a:t>Agenda must be “made available to the public at the time of the meeting” via internet or social media.</a:t>
            </a:r>
          </a:p>
        </p:txBody>
      </p:sp>
    </p:spTree>
    <p:extLst>
      <p:ext uri="{BB962C8B-B14F-4D97-AF65-F5344CB8AC3E}">
        <p14:creationId xmlns:p14="http://schemas.microsoft.com/office/powerpoint/2010/main" val="1428643619"/>
      </p:ext>
    </p:extLst>
  </p:cSld>
  <p:clrMapOvr>
    <a:masterClrMapping/>
  </p:clrMapOvr>
  <p:transition spd="slow">
    <p:circle/>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1" name="Rectangle 3">
            <a:extLst>
              <a:ext uri="{FF2B5EF4-FFF2-40B4-BE49-F238E27FC236}">
                <a16:creationId xmlns:a16="http://schemas.microsoft.com/office/drawing/2014/main" id="{C7C7DC67-4F45-41B9-AF1E-0C9ADF0CE2E0}"/>
              </a:ext>
            </a:extLst>
          </p:cNvPr>
          <p:cNvSpPr>
            <a:spLocks noGrp="1" noChangeArrowheads="1"/>
          </p:cNvSpPr>
          <p:nvPr>
            <p:ph type="title"/>
          </p:nvPr>
        </p:nvSpPr>
        <p:spPr>
          <a:xfrm>
            <a:off x="457200" y="2743200"/>
            <a:ext cx="8229600" cy="1371600"/>
          </a:xfrm>
        </p:spPr>
        <p:txBody>
          <a:bodyPr/>
          <a:lstStyle/>
          <a:p>
            <a:pPr eaLnBrk="1" hangingPunct="1">
              <a:defRPr/>
            </a:pPr>
            <a:r>
              <a:rPr lang="en-US" sz="4000" b="1" dirty="0"/>
              <a:t>EXECUTIVE SESSION</a:t>
            </a:r>
            <a:br>
              <a:rPr lang="en-US" sz="4000" b="1" dirty="0"/>
            </a:br>
            <a:r>
              <a:rPr lang="en-US" sz="4000" b="1" dirty="0"/>
              <a:t>PROCEDURE</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88771"/>
                                        </p:tgtEl>
                                        <p:attrNameLst>
                                          <p:attrName>style.visibility</p:attrName>
                                        </p:attrNameLst>
                                      </p:cBhvr>
                                      <p:to>
                                        <p:strVal val="visible"/>
                                      </p:to>
                                    </p:set>
                                    <p:animEffect transition="in" filter="fade">
                                      <p:cBhvr>
                                        <p:cTn id="7" dur="1000"/>
                                        <p:tgtEl>
                                          <p:spTgt spid="288771"/>
                                        </p:tgtEl>
                                      </p:cBhvr>
                                    </p:animEffect>
                                    <p:anim calcmode="lin" valueType="num">
                                      <p:cBhvr>
                                        <p:cTn id="8" dur="1000" fill="hold"/>
                                        <p:tgtEl>
                                          <p:spTgt spid="288771"/>
                                        </p:tgtEl>
                                        <p:attrNameLst>
                                          <p:attrName>ppt_x</p:attrName>
                                        </p:attrNameLst>
                                      </p:cBhvr>
                                      <p:tavLst>
                                        <p:tav tm="0">
                                          <p:val>
                                            <p:strVal val="#ppt_x"/>
                                          </p:val>
                                        </p:tav>
                                        <p:tav tm="100000">
                                          <p:val>
                                            <p:strVal val="#ppt_x"/>
                                          </p:val>
                                        </p:tav>
                                      </p:tavLst>
                                    </p:anim>
                                    <p:anim calcmode="lin" valueType="num">
                                      <p:cBhvr>
                                        <p:cTn id="9" dur="898" decel="100000" fill="hold"/>
                                        <p:tgtEl>
                                          <p:spTgt spid="288771"/>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8877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0D572EA2-C3DF-432C-8C07-C14E27AFF0BA}"/>
              </a:ext>
            </a:extLst>
          </p:cNvPr>
          <p:cNvSpPr>
            <a:spLocks noGrp="1" noChangeArrowheads="1"/>
          </p:cNvSpPr>
          <p:nvPr>
            <p:ph type="title"/>
          </p:nvPr>
        </p:nvSpPr>
        <p:spPr>
          <a:xfrm>
            <a:off x="457200" y="152400"/>
            <a:ext cx="8229600" cy="609600"/>
          </a:xfrm>
        </p:spPr>
        <p:txBody>
          <a:bodyPr/>
          <a:lstStyle/>
          <a:p>
            <a:pPr eaLnBrk="1" hangingPunct="1">
              <a:defRPr/>
            </a:pPr>
            <a:r>
              <a:rPr lang="en-US" sz="3200" u="sng" dirty="0">
                <a:effectLst>
                  <a:outerShdw blurRad="38100" dist="38100" dir="2700000" algn="tl">
                    <a:srgbClr val="000000">
                      <a:alpha val="43137"/>
                    </a:srgbClr>
                  </a:outerShdw>
                </a:effectLst>
              </a:rPr>
              <a:t>Hinds County Bd. v. Common Cause</a:t>
            </a:r>
            <a:r>
              <a:rPr lang="en-US" sz="3200" dirty="0">
                <a:effectLst>
                  <a:outerShdw blurRad="38100" dist="38100" dir="2700000" algn="tl">
                    <a:srgbClr val="000000">
                      <a:alpha val="43137"/>
                    </a:srgbClr>
                  </a:outerShdw>
                </a:effectLst>
              </a:rPr>
              <a:t> (1989)</a:t>
            </a:r>
            <a:endParaRPr lang="en-US" sz="4000" u="sng" dirty="0"/>
          </a:p>
        </p:txBody>
      </p:sp>
      <p:sp>
        <p:nvSpPr>
          <p:cNvPr id="59395" name="Rectangle 3">
            <a:extLst>
              <a:ext uri="{FF2B5EF4-FFF2-40B4-BE49-F238E27FC236}">
                <a16:creationId xmlns:a16="http://schemas.microsoft.com/office/drawing/2014/main" id="{ED528744-EF45-4202-BD7F-338313C9B9B3}"/>
              </a:ext>
            </a:extLst>
          </p:cNvPr>
          <p:cNvSpPr>
            <a:spLocks noGrp="1" noChangeArrowheads="1"/>
          </p:cNvSpPr>
          <p:nvPr>
            <p:ph type="body" idx="1"/>
          </p:nvPr>
        </p:nvSpPr>
        <p:spPr>
          <a:xfrm>
            <a:off x="457200" y="838200"/>
            <a:ext cx="8229600" cy="5715000"/>
          </a:xfrm>
        </p:spPr>
        <p:txBody>
          <a:bodyPr/>
          <a:lstStyle/>
          <a:p>
            <a:pPr marL="0" indent="0" algn="just" eaLnBrk="1" hangingPunct="1">
              <a:buFont typeface="Wingdings" panose="05000000000000000000" pitchFamily="2" charset="2"/>
              <a:buNone/>
              <a:defRPr/>
            </a:pPr>
            <a:r>
              <a:rPr lang="en-US" altLang="en-US" dirty="0">
                <a:effectLst>
                  <a:outerShdw blurRad="38100" dist="38100" dir="2700000" algn="tl">
                    <a:srgbClr val="000000">
                      <a:alpha val="43137"/>
                    </a:srgbClr>
                  </a:outerShdw>
                </a:effectLst>
              </a:rPr>
              <a:t>The purpose … is to discourage private meetings of public bodies…. The technical requirements of the Act not only enlighten the public that there exists a specific, valid reason for going into executive session, </a:t>
            </a:r>
            <a:r>
              <a:rPr lang="en-US" altLang="en-US" dirty="0">
                <a:solidFill>
                  <a:srgbClr val="FFFF00"/>
                </a:solidFill>
                <a:effectLst>
                  <a:outerShdw blurRad="38100" dist="38100" dir="2700000" algn="tl">
                    <a:srgbClr val="000000">
                      <a:alpha val="43137"/>
                    </a:srgbClr>
                  </a:outerShdw>
                </a:effectLst>
              </a:rPr>
              <a:t>but also make it somewhat onerous and time consuming for the board to do so</a:t>
            </a:r>
            <a:r>
              <a:rPr lang="en-US" altLang="en-US" dirty="0">
                <a:effectLst>
                  <a:outerShdw blurRad="38100" dist="38100" dir="2700000" algn="tl">
                    <a:srgbClr val="000000">
                      <a:alpha val="43137"/>
                    </a:srgbClr>
                  </a:outerShdw>
                </a:effectLst>
              </a:rPr>
              <a:t>. A board required by law to follow the procedure of … § 25-41-7 will no doubt be less inclined to go into executive session…. [551 So.2d 107, 112]</a:t>
            </a:r>
          </a:p>
        </p:txBody>
      </p:sp>
    </p:spTree>
  </p:cSld>
  <p:clrMapOvr>
    <a:masterClrMapping/>
  </p:clrMapOvr>
  <p:transition spd="slow">
    <p:pull/>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461C8F3C-FC10-4A44-916C-473522D32E45}"/>
              </a:ext>
            </a:extLst>
          </p:cNvPr>
          <p:cNvSpPr>
            <a:spLocks noGrp="1" noChangeArrowheads="1"/>
          </p:cNvSpPr>
          <p:nvPr>
            <p:ph type="title"/>
          </p:nvPr>
        </p:nvSpPr>
        <p:spPr>
          <a:xfrm>
            <a:off x="457200" y="152400"/>
            <a:ext cx="8229600" cy="1371600"/>
          </a:xfrm>
        </p:spPr>
        <p:txBody>
          <a:bodyPr/>
          <a:lstStyle/>
          <a:p>
            <a:pPr eaLnBrk="1" hangingPunct="1">
              <a:defRPr/>
            </a:pPr>
            <a:r>
              <a:rPr lang="en-US" sz="3200" b="1" dirty="0"/>
              <a:t>Executive Session Procedure: </a:t>
            </a:r>
            <a:br>
              <a:rPr lang="en-US" sz="3200" u="sng" dirty="0"/>
            </a:br>
            <a:r>
              <a:rPr lang="en-US" sz="2800" u="sng" dirty="0">
                <a:effectLst>
                  <a:outerShdw blurRad="38100" dist="38100" dir="2700000" algn="tl">
                    <a:srgbClr val="000000">
                      <a:alpha val="43137"/>
                    </a:srgbClr>
                  </a:outerShdw>
                </a:effectLst>
              </a:rPr>
              <a:t>Hinds County Bd. of Sup. v. Common Cause</a:t>
            </a:r>
            <a:r>
              <a:rPr lang="en-US" sz="2800" dirty="0">
                <a:effectLst>
                  <a:outerShdw blurRad="38100" dist="38100" dir="2700000" algn="tl">
                    <a:srgbClr val="000000">
                      <a:alpha val="43137"/>
                    </a:srgbClr>
                  </a:outerShdw>
                </a:effectLst>
              </a:rPr>
              <a:t>, </a:t>
            </a:r>
            <a:br>
              <a:rPr lang="en-US" sz="2800" dirty="0">
                <a:effectLst>
                  <a:outerShdw blurRad="38100" dist="38100" dir="2700000" algn="tl">
                    <a:srgbClr val="000000">
                      <a:alpha val="43137"/>
                    </a:srgbClr>
                  </a:outerShdw>
                </a:effectLst>
              </a:rPr>
            </a:br>
            <a:r>
              <a:rPr lang="en-US" sz="2800" dirty="0">
                <a:effectLst>
                  <a:outerShdw blurRad="38100" dist="38100" dir="2700000" algn="tl">
                    <a:srgbClr val="000000">
                      <a:alpha val="43137"/>
                    </a:srgbClr>
                  </a:outerShdw>
                </a:effectLst>
              </a:rPr>
              <a:t>551 So.2d 107, 110-111 (Miss. 1989).</a:t>
            </a:r>
            <a:r>
              <a:rPr lang="en-US" sz="3600" u="sng" dirty="0"/>
              <a:t> </a:t>
            </a:r>
          </a:p>
        </p:txBody>
      </p:sp>
      <p:sp>
        <p:nvSpPr>
          <p:cNvPr id="59395" name="Rectangle 3">
            <a:extLst>
              <a:ext uri="{FF2B5EF4-FFF2-40B4-BE49-F238E27FC236}">
                <a16:creationId xmlns:a16="http://schemas.microsoft.com/office/drawing/2014/main" id="{F18A36F5-AFA5-4FA5-99AF-F7E7AA30DDA5}"/>
              </a:ext>
            </a:extLst>
          </p:cNvPr>
          <p:cNvSpPr>
            <a:spLocks noGrp="1" noChangeArrowheads="1"/>
          </p:cNvSpPr>
          <p:nvPr>
            <p:ph type="body" idx="1"/>
          </p:nvPr>
        </p:nvSpPr>
        <p:spPr>
          <a:xfrm>
            <a:off x="457200" y="1676400"/>
            <a:ext cx="8229600" cy="3733800"/>
          </a:xfrm>
        </p:spPr>
        <p:txBody>
          <a:bodyPr/>
          <a:lstStyle/>
          <a:p>
            <a:pPr marL="0" indent="0" eaLnBrk="1" hangingPunct="1">
              <a:buFont typeface="Wingdings" panose="05000000000000000000" pitchFamily="2" charset="2"/>
              <a:buNone/>
              <a:defRPr/>
            </a:pPr>
            <a:r>
              <a:rPr lang="en-US" altLang="en-US" sz="2800" dirty="0">
                <a:effectLst>
                  <a:outerShdw blurRad="38100" dist="38100" dir="2700000" algn="tl">
                    <a:srgbClr val="000000">
                      <a:alpha val="43137"/>
                    </a:srgbClr>
                  </a:outerShdw>
                </a:effectLst>
              </a:rPr>
              <a:t>1. The meeting </a:t>
            </a:r>
            <a:r>
              <a:rPr lang="en-US" altLang="en-US" sz="2800" dirty="0">
                <a:solidFill>
                  <a:srgbClr val="FFFF00"/>
                </a:solidFill>
                <a:effectLst>
                  <a:outerShdw blurRad="38100" dist="38100" dir="2700000" algn="tl">
                    <a:srgbClr val="000000">
                      <a:alpha val="43137"/>
                    </a:srgbClr>
                  </a:outerShdw>
                </a:effectLst>
              </a:rPr>
              <a:t>must begin as an Open Meeting</a:t>
            </a:r>
            <a:r>
              <a:rPr lang="en-US" altLang="en-US" sz="2800" dirty="0">
                <a:effectLst>
                  <a:outerShdw blurRad="38100" dist="38100" dir="2700000" algn="tl">
                    <a:srgbClr val="000000">
                      <a:alpha val="43137"/>
                    </a:srgbClr>
                  </a:outerShdw>
                </a:effectLst>
              </a:rPr>
              <a:t>. Miss. Code Ann. § 25-41-7(1).</a:t>
            </a:r>
          </a:p>
          <a:p>
            <a:pPr marL="0" indent="0" eaLnBrk="1" hangingPunct="1">
              <a:buFont typeface="Wingdings" panose="05000000000000000000" pitchFamily="2" charset="2"/>
              <a:buNone/>
              <a:defRPr/>
            </a:pPr>
            <a:r>
              <a:rPr lang="en-US" altLang="en-US" sz="2800" dirty="0">
                <a:effectLst>
                  <a:outerShdw blurRad="38100" dist="38100" dir="2700000" algn="tl">
                    <a:srgbClr val="000000">
                      <a:alpha val="43137"/>
                    </a:srgbClr>
                  </a:outerShdw>
                </a:effectLst>
              </a:rPr>
              <a:t>2. A member must make a </a:t>
            </a:r>
            <a:r>
              <a:rPr lang="en-US" altLang="en-US" sz="2800" dirty="0">
                <a:solidFill>
                  <a:srgbClr val="FFFF00"/>
                </a:solidFill>
                <a:effectLst>
                  <a:outerShdw blurRad="38100" dist="38100" dir="2700000" algn="tl">
                    <a:srgbClr val="000000">
                      <a:alpha val="43137"/>
                    </a:srgbClr>
                  </a:outerShdw>
                </a:effectLst>
              </a:rPr>
              <a:t>motion for the meeting to be closed</a:t>
            </a:r>
            <a:r>
              <a:rPr lang="en-US" altLang="en-US" sz="2800" dirty="0">
                <a:effectLst>
                  <a:outerShdw blurRad="38100" dist="38100" dir="2700000" algn="tl">
                    <a:srgbClr val="000000">
                      <a:alpha val="43137"/>
                    </a:srgbClr>
                  </a:outerShdw>
                </a:effectLst>
              </a:rPr>
              <a:t> to determine whether or not the Board should declare an executive session. The statute does not require a second to this motion, but the vote on this motion is taken in open meeting. If majority votes to close meeting to make determination on the question of executive session, the meeting is closed for this purpose. Miss. Code Ann. § 25-41-7(2).</a:t>
            </a:r>
          </a:p>
        </p:txBody>
      </p:sp>
    </p:spTree>
  </p:cSld>
  <p:clrMapOvr>
    <a:masterClrMapping/>
  </p:clrMapOvr>
  <p:transition spd="slow">
    <p:pull/>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5C7EAD0F-02BC-4CC9-8E40-004EA247576A}"/>
              </a:ext>
            </a:extLst>
          </p:cNvPr>
          <p:cNvSpPr>
            <a:spLocks noGrp="1" noChangeArrowheads="1"/>
          </p:cNvSpPr>
          <p:nvPr>
            <p:ph type="title"/>
          </p:nvPr>
        </p:nvSpPr>
        <p:spPr>
          <a:xfrm>
            <a:off x="457200" y="76200"/>
            <a:ext cx="8229600" cy="990600"/>
          </a:xfrm>
        </p:spPr>
        <p:txBody>
          <a:bodyPr/>
          <a:lstStyle/>
          <a:p>
            <a:pPr eaLnBrk="1" hangingPunct="1">
              <a:defRPr/>
            </a:pPr>
            <a:r>
              <a:rPr lang="en-US" sz="2400" u="sng" dirty="0"/>
              <a:t>Executive Session Procedure (continued)</a:t>
            </a:r>
            <a:br>
              <a:rPr lang="en-US" sz="3600" u="sng" dirty="0"/>
            </a:br>
            <a:r>
              <a:rPr lang="en-US" sz="3600" u="sng" dirty="0"/>
              <a:t> </a:t>
            </a:r>
          </a:p>
        </p:txBody>
      </p:sp>
      <p:sp>
        <p:nvSpPr>
          <p:cNvPr id="483331" name="Rectangle 3">
            <a:extLst>
              <a:ext uri="{FF2B5EF4-FFF2-40B4-BE49-F238E27FC236}">
                <a16:creationId xmlns:a16="http://schemas.microsoft.com/office/drawing/2014/main" id="{8A04A76E-26F7-4CE5-B66D-4C19D3C9B020}"/>
              </a:ext>
            </a:extLst>
          </p:cNvPr>
          <p:cNvSpPr>
            <a:spLocks noGrp="1" noChangeArrowheads="1"/>
          </p:cNvSpPr>
          <p:nvPr>
            <p:ph type="body" idx="1"/>
          </p:nvPr>
        </p:nvSpPr>
        <p:spPr>
          <a:xfrm>
            <a:off x="457200" y="609600"/>
            <a:ext cx="8229600" cy="4114800"/>
          </a:xfrm>
        </p:spPr>
        <p:txBody>
          <a:bodyPr/>
          <a:lstStyle/>
          <a:p>
            <a:pPr marL="0" indent="0" eaLnBrk="1" hangingPunct="1">
              <a:buFont typeface="Wingdings" panose="05000000000000000000" pitchFamily="2" charset="2"/>
              <a:buNone/>
              <a:defRPr/>
            </a:pPr>
            <a:r>
              <a:rPr lang="en-US" sz="2600" dirty="0">
                <a:effectLst>
                  <a:outerShdw blurRad="38100" dist="38100" dir="2700000" algn="tl">
                    <a:srgbClr val="000000">
                      <a:alpha val="43137"/>
                    </a:srgbClr>
                  </a:outerShdw>
                </a:effectLst>
              </a:rPr>
              <a:t>3. No other business during this closed interim shall be considered until a vote has been taken on whether or not to declare an executive session. Miss. Code Ann. § 25-41-7(2). In order to go into executive session, a majority of </a:t>
            </a:r>
            <a:r>
              <a:rPr lang="en-US" sz="2600" dirty="0">
                <a:solidFill>
                  <a:srgbClr val="FFFF00"/>
                </a:solidFill>
                <a:effectLst>
                  <a:outerShdw blurRad="38100" dist="38100" dir="2700000" algn="tl">
                    <a:srgbClr val="000000">
                      <a:alpha val="43137"/>
                    </a:srgbClr>
                  </a:outerShdw>
                </a:effectLst>
              </a:rPr>
              <a:t>three-fifths</a:t>
            </a:r>
            <a:r>
              <a:rPr lang="en-US" sz="2600" dirty="0">
                <a:effectLst>
                  <a:outerShdw blurRad="38100" dist="38100" dir="2700000" algn="tl">
                    <a:srgbClr val="000000">
                      <a:alpha val="43137"/>
                    </a:srgbClr>
                  </a:outerShdw>
                </a:effectLst>
              </a:rPr>
              <a:t> of those present must vote in favor of it. Miss. Code Ann. § 25-41-7(1).</a:t>
            </a:r>
          </a:p>
          <a:p>
            <a:pPr marL="0" indent="0" eaLnBrk="1" hangingPunct="1">
              <a:buFont typeface="Wingdings" panose="05000000000000000000" pitchFamily="2" charset="2"/>
              <a:buNone/>
              <a:defRPr/>
            </a:pPr>
            <a:r>
              <a:rPr lang="en-US" sz="2600" dirty="0">
                <a:effectLst>
                  <a:outerShdw blurRad="38100" dist="38100" dir="2700000" algn="tl">
                    <a:srgbClr val="000000">
                      <a:alpha val="43137"/>
                    </a:srgbClr>
                  </a:outerShdw>
                </a:effectLst>
              </a:rPr>
              <a:t>4. The </a:t>
            </a:r>
            <a:r>
              <a:rPr lang="en-US" sz="2600" dirty="0">
                <a:solidFill>
                  <a:srgbClr val="FFFF00"/>
                </a:solidFill>
                <a:effectLst>
                  <a:outerShdw blurRad="38100" dist="38100" dir="2700000" algn="tl">
                    <a:srgbClr val="000000">
                      <a:alpha val="43137"/>
                    </a:srgbClr>
                  </a:outerShdw>
                </a:effectLst>
              </a:rPr>
              <a:t>Board must then state in open meeting the reason for going into executive session</a:t>
            </a:r>
            <a:r>
              <a:rPr lang="en-US" sz="2600" dirty="0">
                <a:effectLst>
                  <a:outerShdw blurRad="38100" dist="38100" dir="2700000" algn="tl">
                    <a:srgbClr val="000000">
                      <a:alpha val="43137"/>
                    </a:srgbClr>
                  </a:outerShdw>
                </a:effectLst>
              </a:rPr>
              <a:t>, and this </a:t>
            </a:r>
            <a:r>
              <a:rPr lang="en-US" sz="2600" dirty="0">
                <a:solidFill>
                  <a:srgbClr val="FFFF00"/>
                </a:solidFill>
                <a:effectLst>
                  <a:outerShdw blurRad="38100" dist="38100" dir="2700000" algn="tl">
                    <a:srgbClr val="000000">
                      <a:alpha val="43137"/>
                    </a:srgbClr>
                  </a:outerShdw>
                </a:effectLst>
              </a:rPr>
              <a:t>reason and total vote thereon must thereafter be recorded on the minutes </a:t>
            </a:r>
            <a:r>
              <a:rPr lang="en-US" sz="2600" dirty="0">
                <a:effectLst>
                  <a:outerShdw blurRad="38100" dist="38100" dir="2700000" algn="tl">
                    <a:srgbClr val="000000">
                      <a:alpha val="43137"/>
                    </a:srgbClr>
                  </a:outerShdw>
                </a:effectLst>
              </a:rPr>
              <a:t>of the meeting. Miss. Code Ann. § 25-41-7(3), (5).</a:t>
            </a:r>
          </a:p>
          <a:p>
            <a:pPr marL="0" indent="0" eaLnBrk="1" hangingPunct="1">
              <a:buFont typeface="Wingdings" panose="05000000000000000000" pitchFamily="2" charset="2"/>
              <a:buNone/>
              <a:defRPr/>
            </a:pPr>
            <a:r>
              <a:rPr lang="en-US" sz="2600" dirty="0">
                <a:effectLst>
                  <a:outerShdw blurRad="38100" dist="38100" dir="2700000" algn="tl">
                    <a:srgbClr val="000000">
                      <a:alpha val="43137"/>
                    </a:srgbClr>
                  </a:outerShdw>
                </a:effectLst>
              </a:rPr>
              <a:t>5. The vote to go into executive session is </a:t>
            </a:r>
            <a:r>
              <a:rPr lang="en-US" sz="2600" dirty="0">
                <a:solidFill>
                  <a:srgbClr val="FFFF00"/>
                </a:solidFill>
                <a:effectLst>
                  <a:outerShdw blurRad="38100" dist="38100" dir="2700000" algn="tl">
                    <a:srgbClr val="000000">
                      <a:alpha val="43137"/>
                    </a:srgbClr>
                  </a:outerShdw>
                </a:effectLst>
              </a:rPr>
              <a:t>applicable only to that particular meeting on that particular day</a:t>
            </a:r>
            <a:r>
              <a:rPr lang="en-US" sz="2600" dirty="0">
                <a:effectLst>
                  <a:outerShdw blurRad="38100" dist="38100" dir="2700000" algn="tl">
                    <a:srgbClr val="000000">
                      <a:alpha val="43137"/>
                    </a:srgbClr>
                  </a:outerShdw>
                </a:effectLst>
              </a:rPr>
              <a:t>. Miss. Code Ann. § 25-41-7(6).</a:t>
            </a:r>
          </a:p>
          <a:p>
            <a:pPr marL="0" indent="0" eaLnBrk="1" hangingPunct="1">
              <a:buFont typeface="Wingdings" panose="05000000000000000000" pitchFamily="2" charset="2"/>
              <a:buNone/>
              <a:defRPr/>
            </a:pPr>
            <a:endParaRPr lang="en-US" sz="2800" dirty="0">
              <a:effectLst/>
            </a:endParaRPr>
          </a:p>
        </p:txBody>
      </p:sp>
    </p:spTree>
  </p:cSld>
  <p:clrMapOvr>
    <a:masterClrMapping/>
  </p:clrMapOvr>
  <p:transition spd="slow">
    <p:pull/>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1" name="Rectangle 3">
            <a:extLst>
              <a:ext uri="{FF2B5EF4-FFF2-40B4-BE49-F238E27FC236}">
                <a16:creationId xmlns:a16="http://schemas.microsoft.com/office/drawing/2014/main" id="{9B4FB2E5-7630-46BA-8495-5A349E1E7990}"/>
              </a:ext>
            </a:extLst>
          </p:cNvPr>
          <p:cNvSpPr>
            <a:spLocks noGrp="1" noChangeArrowheads="1"/>
          </p:cNvSpPr>
          <p:nvPr>
            <p:ph type="title"/>
          </p:nvPr>
        </p:nvSpPr>
        <p:spPr>
          <a:xfrm>
            <a:off x="457200" y="2743200"/>
            <a:ext cx="8229600" cy="1371600"/>
          </a:xfrm>
        </p:spPr>
        <p:txBody>
          <a:bodyPr/>
          <a:lstStyle/>
          <a:p>
            <a:pPr eaLnBrk="1" hangingPunct="1">
              <a:defRPr/>
            </a:pPr>
            <a:r>
              <a:rPr lang="en-US" sz="4000" b="1" dirty="0"/>
              <a:t>EXECUTIVE SESSION</a:t>
            </a:r>
            <a:br>
              <a:rPr lang="en-US" sz="4000" b="1" dirty="0"/>
            </a:br>
            <a:r>
              <a:rPr lang="en-US" sz="4000" b="1" dirty="0"/>
              <a:t>REASONS</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88771"/>
                                        </p:tgtEl>
                                        <p:attrNameLst>
                                          <p:attrName>style.visibility</p:attrName>
                                        </p:attrNameLst>
                                      </p:cBhvr>
                                      <p:to>
                                        <p:strVal val="visible"/>
                                      </p:to>
                                    </p:set>
                                    <p:animEffect transition="in" filter="fade">
                                      <p:cBhvr>
                                        <p:cTn id="7" dur="1000"/>
                                        <p:tgtEl>
                                          <p:spTgt spid="288771"/>
                                        </p:tgtEl>
                                      </p:cBhvr>
                                    </p:animEffect>
                                    <p:anim calcmode="lin" valueType="num">
                                      <p:cBhvr>
                                        <p:cTn id="8" dur="1000" fill="hold"/>
                                        <p:tgtEl>
                                          <p:spTgt spid="288771"/>
                                        </p:tgtEl>
                                        <p:attrNameLst>
                                          <p:attrName>ppt_x</p:attrName>
                                        </p:attrNameLst>
                                      </p:cBhvr>
                                      <p:tavLst>
                                        <p:tav tm="0">
                                          <p:val>
                                            <p:strVal val="#ppt_x"/>
                                          </p:val>
                                        </p:tav>
                                        <p:tav tm="100000">
                                          <p:val>
                                            <p:strVal val="#ppt_x"/>
                                          </p:val>
                                        </p:tav>
                                      </p:tavLst>
                                    </p:anim>
                                    <p:anim calcmode="lin" valueType="num">
                                      <p:cBhvr>
                                        <p:cTn id="9" dur="898" decel="100000" fill="hold"/>
                                        <p:tgtEl>
                                          <p:spTgt spid="288771"/>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8877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a:extLst>
              <a:ext uri="{FF2B5EF4-FFF2-40B4-BE49-F238E27FC236}">
                <a16:creationId xmlns:a16="http://schemas.microsoft.com/office/drawing/2014/main" id="{4AC886FA-7EDF-4F5A-B5B7-B7CE79272FBF}"/>
              </a:ext>
            </a:extLst>
          </p:cNvPr>
          <p:cNvSpPr>
            <a:spLocks noGrp="1" noChangeArrowheads="1"/>
          </p:cNvSpPr>
          <p:nvPr>
            <p:ph type="title"/>
          </p:nvPr>
        </p:nvSpPr>
        <p:spPr>
          <a:xfrm>
            <a:off x="457200" y="152400"/>
            <a:ext cx="8229600" cy="685800"/>
          </a:xfrm>
        </p:spPr>
        <p:txBody>
          <a:bodyPr/>
          <a:lstStyle/>
          <a:p>
            <a:pPr eaLnBrk="1" hangingPunct="1">
              <a:defRPr/>
            </a:pPr>
            <a:r>
              <a:rPr lang="en-US" sz="4000" dirty="0"/>
              <a:t>Announce Specific Reasons</a:t>
            </a:r>
          </a:p>
        </p:txBody>
      </p:sp>
      <p:sp>
        <p:nvSpPr>
          <p:cNvPr id="481283" name="Rectangle 3">
            <a:extLst>
              <a:ext uri="{FF2B5EF4-FFF2-40B4-BE49-F238E27FC236}">
                <a16:creationId xmlns:a16="http://schemas.microsoft.com/office/drawing/2014/main" id="{0631529E-4A83-4B81-B3C2-667B942B6F7E}"/>
              </a:ext>
            </a:extLst>
          </p:cNvPr>
          <p:cNvSpPr>
            <a:spLocks noGrp="1" noChangeArrowheads="1"/>
          </p:cNvSpPr>
          <p:nvPr>
            <p:ph type="body" idx="1"/>
          </p:nvPr>
        </p:nvSpPr>
        <p:spPr>
          <a:xfrm>
            <a:off x="228600" y="914400"/>
            <a:ext cx="8686800" cy="5791200"/>
          </a:xfrm>
        </p:spPr>
        <p:txBody>
          <a:bodyPr/>
          <a:lstStyle/>
          <a:p>
            <a:pPr>
              <a:defRPr/>
            </a:pPr>
            <a:r>
              <a:rPr lang="en-US" sz="2800" dirty="0">
                <a:effectLst>
                  <a:outerShdw blurRad="38100" dist="38100" dir="2700000" algn="tl">
                    <a:srgbClr val="000000">
                      <a:alpha val="43137"/>
                    </a:srgbClr>
                  </a:outerShdw>
                </a:effectLst>
              </a:rPr>
              <a:t>Reasons for executive session must be announced in open meeting and recorded in minutes. </a:t>
            </a:r>
            <a:r>
              <a:rPr lang="en-US" sz="2800" dirty="0">
                <a:solidFill>
                  <a:srgbClr val="FFFF00"/>
                </a:solidFill>
                <a:effectLst>
                  <a:outerShdw blurRad="38100" dist="38100" dir="2700000" algn="tl">
                    <a:srgbClr val="000000">
                      <a:alpha val="43137"/>
                    </a:srgbClr>
                  </a:outerShdw>
                </a:effectLst>
              </a:rPr>
              <a:t>Must state a meaningful reason with sufficient specificity so that audience will later be able to check it out</a:t>
            </a:r>
            <a:r>
              <a:rPr lang="en-US" sz="2800" dirty="0">
                <a:effectLst>
                  <a:outerShdw blurRad="38100" dist="38100" dir="2700000" algn="tl">
                    <a:srgbClr val="000000">
                      <a:alpha val="43137"/>
                    </a:srgbClr>
                  </a:outerShdw>
                </a:effectLst>
              </a:rPr>
              <a:t>.</a:t>
            </a:r>
          </a:p>
          <a:p>
            <a:pPr marL="0" indent="0">
              <a:buFont typeface="Wingdings" panose="05000000000000000000" pitchFamily="2" charset="2"/>
              <a:buNone/>
              <a:defRPr/>
            </a:pPr>
            <a:endParaRPr lang="en-US" sz="1600" dirty="0">
              <a:effectLst>
                <a:outerShdw blurRad="38100" dist="38100" dir="2700000" algn="tl">
                  <a:srgbClr val="000000">
                    <a:alpha val="43137"/>
                  </a:srgbClr>
                </a:outerShdw>
              </a:effectLst>
            </a:endParaRPr>
          </a:p>
          <a:p>
            <a:pPr marL="0" indent="0" algn="just">
              <a:buFont typeface="Wingdings" panose="05000000000000000000" pitchFamily="2" charset="2"/>
              <a:buNone/>
              <a:defRPr/>
            </a:pPr>
            <a:r>
              <a:rPr lang="en-US" sz="2800" dirty="0">
                <a:effectLst>
                  <a:outerShdw blurRad="38100" dist="38100" dir="2700000" algn="tl">
                    <a:srgbClr val="000000">
                      <a:alpha val="43137"/>
                    </a:srgbClr>
                  </a:outerShdw>
                </a:effectLst>
              </a:rPr>
              <a:t>To simply say, “personnel matters,” or “litigation,” tells nothing. The reason stated must be of sufficient specificity to inform those present that there is in reality a specific, discrete matter or area which the board had determined should be discussed in executive session.</a:t>
            </a:r>
          </a:p>
          <a:p>
            <a:pPr marL="0" indent="0">
              <a:buFont typeface="Wingdings" panose="05000000000000000000" pitchFamily="2" charset="2"/>
              <a:buNone/>
              <a:defRPr/>
            </a:pPr>
            <a:r>
              <a:rPr lang="en-US" sz="2800" u="sng" dirty="0">
                <a:effectLst>
                  <a:outerShdw blurRad="38100" dist="38100" dir="2700000" algn="tl">
                    <a:srgbClr val="000000">
                      <a:alpha val="43137"/>
                    </a:srgbClr>
                  </a:outerShdw>
                </a:effectLst>
              </a:rPr>
              <a:t>Hinds County Board of Supervisors v. Common Cause of Mississippi</a:t>
            </a:r>
            <a:r>
              <a:rPr lang="en-US" sz="2800" dirty="0">
                <a:effectLst>
                  <a:outerShdw blurRad="38100" dist="38100" dir="2700000" algn="tl">
                    <a:srgbClr val="000000">
                      <a:alpha val="43137"/>
                    </a:srgbClr>
                  </a:outerShdw>
                </a:effectLst>
              </a:rPr>
              <a:t>, 551 So.2d 107, 111 (Miss. 1989).</a:t>
            </a:r>
          </a:p>
        </p:txBody>
      </p:sp>
    </p:spTree>
  </p:cSld>
  <p:clrMapOvr>
    <a:masterClrMapping/>
  </p:clrMapOvr>
  <p:transition spd="slow">
    <p:push di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3">
            <a:extLst>
              <a:ext uri="{FF2B5EF4-FFF2-40B4-BE49-F238E27FC236}">
                <a16:creationId xmlns:a16="http://schemas.microsoft.com/office/drawing/2014/main" id="{7D5C2ED4-A998-4A30-BC1A-4A41F3DDC970}"/>
              </a:ext>
            </a:extLst>
          </p:cNvPr>
          <p:cNvSpPr>
            <a:spLocks noGrp="1" noChangeArrowheads="1"/>
          </p:cNvSpPr>
          <p:nvPr>
            <p:ph type="title"/>
          </p:nvPr>
        </p:nvSpPr>
        <p:spPr>
          <a:xfrm>
            <a:off x="457200" y="22225"/>
            <a:ext cx="8229600" cy="838200"/>
          </a:xfrm>
        </p:spPr>
        <p:txBody>
          <a:bodyPr/>
          <a:lstStyle/>
          <a:p>
            <a:pPr eaLnBrk="1" hangingPunct="1">
              <a:defRPr/>
            </a:pPr>
            <a:r>
              <a:rPr lang="en-US" sz="4000" b="1" dirty="0"/>
              <a:t>Executive Session Reasons</a:t>
            </a:r>
          </a:p>
        </p:txBody>
      </p:sp>
      <p:sp>
        <p:nvSpPr>
          <p:cNvPr id="6" name="Rectangle 2">
            <a:extLst>
              <a:ext uri="{FF2B5EF4-FFF2-40B4-BE49-F238E27FC236}">
                <a16:creationId xmlns:a16="http://schemas.microsoft.com/office/drawing/2014/main" id="{CB6C9643-5D4C-463A-9273-FA757DFBD249}"/>
              </a:ext>
            </a:extLst>
          </p:cNvPr>
          <p:cNvSpPr txBox="1">
            <a:spLocks noChangeArrowheads="1"/>
          </p:cNvSpPr>
          <p:nvPr/>
        </p:nvSpPr>
        <p:spPr bwMode="auto">
          <a:xfrm>
            <a:off x="152400" y="990600"/>
            <a:ext cx="88392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627063" indent="-627063" eaLnBrk="1" hangingPunct="1">
              <a:lnSpc>
                <a:spcPct val="80000"/>
              </a:lnSpc>
              <a:buFont typeface="Wingdings" pitchFamily="2" charset="2"/>
              <a:buNone/>
              <a:defRPr/>
            </a:pPr>
            <a:r>
              <a:rPr lang="en-US" altLang="en-US" sz="2400" kern="0" dirty="0">
                <a:effectLst>
                  <a:outerShdw blurRad="38100" dist="38100" dir="2700000" algn="tl">
                    <a:srgbClr val="000000">
                      <a:alpha val="43137"/>
                    </a:srgbClr>
                  </a:outerShdw>
                </a:effectLst>
              </a:rPr>
              <a:t>Executive session may be held for these reasons only:</a:t>
            </a:r>
          </a:p>
          <a:p>
            <a:pPr marL="627063" indent="-627063" eaLnBrk="1" hangingPunct="1">
              <a:lnSpc>
                <a:spcPct val="80000"/>
              </a:lnSpc>
              <a:buFont typeface="Wingdings" pitchFamily="2" charset="2"/>
              <a:buNone/>
              <a:defRPr/>
            </a:pPr>
            <a:endParaRPr lang="en-US" altLang="en-US" sz="1800" kern="0" dirty="0">
              <a:effectLst>
                <a:outerShdw blurRad="38100" dist="38100" dir="2700000" algn="tl">
                  <a:srgbClr val="000000">
                    <a:alpha val="43137"/>
                  </a:srgbClr>
                </a:outerShdw>
              </a:effectLst>
            </a:endParaRP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(a) Personnel matters relating to person in specific position</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(b) Litigation, where open discussion would have detrimental effect on litigating position</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(c) Security matters</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(d) Investigations regarding misconduct or violations of law</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(e) Legislature may enter executive session for any reason</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(f) Extraordinary emergency posing irrevocable harm</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(g) Prospective purchase, sale or leasing of lands</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(h) </a:t>
            </a:r>
            <a:r>
              <a:rPr lang="en-US" altLang="en-US" sz="2400" kern="0" dirty="0">
                <a:solidFill>
                  <a:srgbClr val="FFFF00"/>
                </a:solidFill>
                <a:effectLst>
                  <a:outerShdw blurRad="38100" dist="38100" dir="2700000" algn="tl">
                    <a:srgbClr val="000000">
                      <a:alpha val="43137"/>
                    </a:srgbClr>
                  </a:outerShdw>
                </a:effectLst>
              </a:rPr>
              <a:t>School board discussions about problems of students, parents or teachers</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(i) Preparation of professional licensing exams</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(j) Location, relocation or expansion of a business</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(k) Budget matter which may lead to termination of employee</a:t>
            </a:r>
          </a:p>
          <a:p>
            <a:pPr marL="627063" indent="-627063" eaLnBrk="1" hangingPunct="1">
              <a:lnSpc>
                <a:spcPct val="80000"/>
              </a:lnSpc>
              <a:buFont typeface="Wingdings" pitchFamily="2" charset="2"/>
              <a:buNone/>
              <a:defRPr/>
            </a:pPr>
            <a:r>
              <a:rPr lang="en-US" altLang="en-US" sz="2400" kern="0" dirty="0">
                <a:solidFill>
                  <a:srgbClr val="FFFFFF"/>
                </a:solidFill>
                <a:effectLst>
                  <a:outerShdw blurRad="38100" dist="38100" dir="2700000" algn="tl">
                    <a:srgbClr val="000000">
                      <a:alpha val="43137"/>
                    </a:srgbClr>
                  </a:outerShdw>
                </a:effectLst>
              </a:rPr>
              <a:t>(l), (m) (n) certain PERS investments and hospital matters</a:t>
            </a:r>
          </a:p>
        </p:txBody>
      </p:sp>
    </p:spTree>
  </p:cSld>
  <p:clrMapOvr>
    <a:masterClrMapping/>
  </p:clrMapOvr>
  <p:transition spd="slow">
    <p:push dir="u"/>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8754" name="Rectangle 2">
            <a:extLst>
              <a:ext uri="{FF2B5EF4-FFF2-40B4-BE49-F238E27FC236}">
                <a16:creationId xmlns:a16="http://schemas.microsoft.com/office/drawing/2014/main" id="{EFBE9D04-50AF-4C9A-B944-448A3270E101}"/>
              </a:ext>
            </a:extLst>
          </p:cNvPr>
          <p:cNvSpPr>
            <a:spLocks noGrp="1" noChangeArrowheads="1"/>
          </p:cNvSpPr>
          <p:nvPr>
            <p:ph type="body" idx="1"/>
          </p:nvPr>
        </p:nvSpPr>
        <p:spPr>
          <a:xfrm>
            <a:off x="457200" y="1905000"/>
            <a:ext cx="8229600" cy="4648200"/>
          </a:xfrm>
        </p:spPr>
        <p:txBody>
          <a:bodyPr/>
          <a:lstStyle/>
          <a:p>
            <a:pPr>
              <a:defRPr/>
            </a:pPr>
            <a:r>
              <a:rPr lang="en-US" altLang="en-US" dirty="0"/>
              <a:t>Times and places of regular meetings should be set in minutes. (no statute)</a:t>
            </a:r>
          </a:p>
          <a:p>
            <a:pPr>
              <a:defRPr/>
            </a:pPr>
            <a:r>
              <a:rPr lang="en-US" altLang="en-US" dirty="0"/>
              <a:t>For recess, adjourned, interim or special meetings, notice must be posted in building where board normally meets within one hour of calling the meeting.</a:t>
            </a:r>
          </a:p>
          <a:p>
            <a:pPr>
              <a:defRPr/>
            </a:pPr>
            <a:r>
              <a:rPr lang="en-US" altLang="en-US" dirty="0"/>
              <a:t>Copy of the notice must be placed in the minutes.</a:t>
            </a:r>
          </a:p>
        </p:txBody>
      </p:sp>
      <p:sp>
        <p:nvSpPr>
          <p:cNvPr id="458755" name="Rectangle 3">
            <a:extLst>
              <a:ext uri="{FF2B5EF4-FFF2-40B4-BE49-F238E27FC236}">
                <a16:creationId xmlns:a16="http://schemas.microsoft.com/office/drawing/2014/main" id="{5FB421DA-60CF-4915-B14D-3C6069E1700D}"/>
              </a:ext>
            </a:extLst>
          </p:cNvPr>
          <p:cNvSpPr>
            <a:spLocks noGrp="1" noChangeArrowheads="1"/>
          </p:cNvSpPr>
          <p:nvPr>
            <p:ph type="title"/>
          </p:nvPr>
        </p:nvSpPr>
        <p:spPr/>
        <p:txBody>
          <a:bodyPr/>
          <a:lstStyle/>
          <a:p>
            <a:pPr>
              <a:defRPr/>
            </a:pPr>
            <a:r>
              <a:rPr lang="en-US" altLang="en-US" sz="4000" b="1" dirty="0"/>
              <a:t>OPEN MEETINGS ACT</a:t>
            </a:r>
            <a:br>
              <a:rPr lang="en-US" altLang="en-US" sz="4000" b="1" dirty="0"/>
            </a:br>
            <a:r>
              <a:rPr lang="en-US" altLang="en-US" sz="4000" b="1" dirty="0"/>
              <a:t>Notice</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5875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875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875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6" name="Rectangle 12"/>
          <p:cNvSpPr>
            <a:spLocks noGrp="1" noChangeArrowheads="1"/>
          </p:cNvSpPr>
          <p:nvPr>
            <p:ph type="title"/>
          </p:nvPr>
        </p:nvSpPr>
        <p:spPr>
          <a:xfrm>
            <a:off x="436485" y="152400"/>
            <a:ext cx="8229600" cy="838200"/>
          </a:xfrm>
        </p:spPr>
        <p:txBody>
          <a:bodyPr/>
          <a:lstStyle/>
          <a:p>
            <a:pPr eaLnBrk="1" hangingPunct="1">
              <a:defRPr/>
            </a:pPr>
            <a:r>
              <a:rPr lang="en-US" dirty="0"/>
              <a:t>Complaint Process</a:t>
            </a:r>
          </a:p>
        </p:txBody>
      </p:sp>
      <p:sp>
        <p:nvSpPr>
          <p:cNvPr id="88077" name="Rectangle 13"/>
          <p:cNvSpPr>
            <a:spLocks noGrp="1" noChangeArrowheads="1"/>
          </p:cNvSpPr>
          <p:nvPr>
            <p:ph type="body" idx="1"/>
          </p:nvPr>
        </p:nvSpPr>
        <p:spPr>
          <a:xfrm>
            <a:off x="457200" y="990600"/>
            <a:ext cx="8229600" cy="5257800"/>
          </a:xfrm>
        </p:spPr>
        <p:txBody>
          <a:bodyPr/>
          <a:lstStyle/>
          <a:p>
            <a:pPr eaLnBrk="1" hangingPunct="1">
              <a:defRPr/>
            </a:pPr>
            <a:r>
              <a:rPr lang="en-US" dirty="0"/>
              <a:t>Sworn complaint must be filed alleging a violation of law by a public servant before an investigation can be conducted.</a:t>
            </a:r>
          </a:p>
          <a:p>
            <a:pPr eaLnBrk="1" hangingPunct="1">
              <a:defRPr/>
            </a:pPr>
            <a:r>
              <a:rPr lang="en-US" dirty="0"/>
              <a:t>If investigation is authorized by Commission, it is conducted before respondent is notified.</a:t>
            </a:r>
          </a:p>
          <a:p>
            <a:pPr eaLnBrk="1" hangingPunct="1">
              <a:defRPr/>
            </a:pPr>
            <a:r>
              <a:rPr lang="en-US" dirty="0"/>
              <a:t>Respondent has 30 days to file a response.</a:t>
            </a:r>
          </a:p>
          <a:p>
            <a:pPr eaLnBrk="1" hangingPunct="1">
              <a:defRPr/>
            </a:pPr>
            <a:r>
              <a:rPr lang="en-US" dirty="0"/>
              <a:t>All investigative proceedings and records are strictly confidential, and breach of confidentiality constitutes a crime.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2850" name="Rectangle 2">
            <a:extLst>
              <a:ext uri="{FF2B5EF4-FFF2-40B4-BE49-F238E27FC236}">
                <a16:creationId xmlns:a16="http://schemas.microsoft.com/office/drawing/2014/main" id="{B5833018-476E-4BD7-909B-C9039D9EC066}"/>
              </a:ext>
            </a:extLst>
          </p:cNvPr>
          <p:cNvSpPr>
            <a:spLocks noGrp="1" noChangeArrowheads="1"/>
          </p:cNvSpPr>
          <p:nvPr>
            <p:ph type="body" idx="1"/>
          </p:nvPr>
        </p:nvSpPr>
        <p:spPr/>
        <p:txBody>
          <a:bodyPr/>
          <a:lstStyle/>
          <a:p>
            <a:pPr eaLnBrk="1" hangingPunct="1">
              <a:defRPr/>
            </a:pPr>
            <a:r>
              <a:rPr lang="en-US" sz="3600" dirty="0"/>
              <a:t>Minutes must be kept for all meetings, whether in open or executive session.</a:t>
            </a:r>
          </a:p>
          <a:p>
            <a:pPr eaLnBrk="1" hangingPunct="1">
              <a:defRPr/>
            </a:pPr>
            <a:r>
              <a:rPr lang="en-US" sz="3600" dirty="0"/>
              <a:t>Minutes must be “recorded” within 30 days after meeting.</a:t>
            </a:r>
          </a:p>
          <a:p>
            <a:pPr eaLnBrk="1" hangingPunct="1">
              <a:defRPr/>
            </a:pPr>
            <a:r>
              <a:rPr lang="en-US" sz="3600" dirty="0"/>
              <a:t>Minutes must be available for public inspection.</a:t>
            </a:r>
          </a:p>
        </p:txBody>
      </p:sp>
      <p:sp>
        <p:nvSpPr>
          <p:cNvPr id="462851" name="Rectangle 3">
            <a:extLst>
              <a:ext uri="{FF2B5EF4-FFF2-40B4-BE49-F238E27FC236}">
                <a16:creationId xmlns:a16="http://schemas.microsoft.com/office/drawing/2014/main" id="{323AE0AB-283D-425C-BB2C-7812A3C0B57B}"/>
              </a:ext>
            </a:extLst>
          </p:cNvPr>
          <p:cNvSpPr>
            <a:spLocks noGrp="1" noChangeArrowheads="1"/>
          </p:cNvSpPr>
          <p:nvPr>
            <p:ph type="title"/>
          </p:nvPr>
        </p:nvSpPr>
        <p:spPr/>
        <p:txBody>
          <a:bodyPr/>
          <a:lstStyle/>
          <a:p>
            <a:pPr eaLnBrk="1" hangingPunct="1">
              <a:defRPr/>
            </a:pPr>
            <a:r>
              <a:rPr lang="en-US" sz="5400" b="1" dirty="0"/>
              <a:t>Minutes</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62850">
                                            <p:txEl>
                                              <p:pRg st="0" end="0"/>
                                            </p:txEl>
                                          </p:spTgt>
                                        </p:tgtEl>
                                        <p:attrNameLst>
                                          <p:attrName>style.visibility</p:attrName>
                                        </p:attrNameLst>
                                      </p:cBhvr>
                                      <p:to>
                                        <p:strVal val="visible"/>
                                      </p:to>
                                    </p:set>
                                    <p:animEffect transition="in" filter="fade">
                                      <p:cBhvr>
                                        <p:cTn id="7" dur="1000"/>
                                        <p:tgtEl>
                                          <p:spTgt spid="462850">
                                            <p:txEl>
                                              <p:pRg st="0" end="0"/>
                                            </p:txEl>
                                          </p:spTgt>
                                        </p:tgtEl>
                                      </p:cBhvr>
                                    </p:animEffect>
                                    <p:anim calcmode="lin" valueType="num">
                                      <p:cBhvr>
                                        <p:cTn id="8" dur="1000" fill="hold"/>
                                        <p:tgtEl>
                                          <p:spTgt spid="46285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62850">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62850">
                                            <p:txEl>
                                              <p:pRg st="1" end="1"/>
                                            </p:txEl>
                                          </p:spTgt>
                                        </p:tgtEl>
                                        <p:attrNameLst>
                                          <p:attrName>style.visibility</p:attrName>
                                        </p:attrNameLst>
                                      </p:cBhvr>
                                      <p:to>
                                        <p:strVal val="visible"/>
                                      </p:to>
                                    </p:set>
                                    <p:animEffect transition="in" filter="fade">
                                      <p:cBhvr>
                                        <p:cTn id="12" dur="1000"/>
                                        <p:tgtEl>
                                          <p:spTgt spid="462850">
                                            <p:txEl>
                                              <p:pRg st="1" end="1"/>
                                            </p:txEl>
                                          </p:spTgt>
                                        </p:tgtEl>
                                      </p:cBhvr>
                                    </p:animEffect>
                                    <p:anim calcmode="lin" valueType="num">
                                      <p:cBhvr>
                                        <p:cTn id="13" dur="1000" fill="hold"/>
                                        <p:tgtEl>
                                          <p:spTgt spid="46285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62850">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62850">
                                            <p:txEl>
                                              <p:pRg st="2" end="2"/>
                                            </p:txEl>
                                          </p:spTgt>
                                        </p:tgtEl>
                                        <p:attrNameLst>
                                          <p:attrName>style.visibility</p:attrName>
                                        </p:attrNameLst>
                                      </p:cBhvr>
                                      <p:to>
                                        <p:strVal val="visible"/>
                                      </p:to>
                                    </p:set>
                                    <p:animEffect transition="in" filter="fade">
                                      <p:cBhvr>
                                        <p:cTn id="17" dur="1000"/>
                                        <p:tgtEl>
                                          <p:spTgt spid="462850">
                                            <p:txEl>
                                              <p:pRg st="2" end="2"/>
                                            </p:txEl>
                                          </p:spTgt>
                                        </p:tgtEl>
                                      </p:cBhvr>
                                    </p:animEffect>
                                    <p:anim calcmode="lin" valueType="num">
                                      <p:cBhvr>
                                        <p:cTn id="18" dur="1000" fill="hold"/>
                                        <p:tgtEl>
                                          <p:spTgt spid="462850">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6285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0"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4898" name="Rectangle 2">
            <a:extLst>
              <a:ext uri="{FF2B5EF4-FFF2-40B4-BE49-F238E27FC236}">
                <a16:creationId xmlns:a16="http://schemas.microsoft.com/office/drawing/2014/main" id="{DACBC1B4-80FE-4E16-9397-73324A38BF62}"/>
              </a:ext>
            </a:extLst>
          </p:cNvPr>
          <p:cNvSpPr>
            <a:spLocks noGrp="1" noChangeArrowheads="1"/>
          </p:cNvSpPr>
          <p:nvPr>
            <p:ph type="body" idx="1"/>
          </p:nvPr>
        </p:nvSpPr>
        <p:spPr>
          <a:xfrm>
            <a:off x="457200" y="1752600"/>
            <a:ext cx="8229600" cy="4800600"/>
          </a:xfrm>
        </p:spPr>
        <p:txBody>
          <a:bodyPr/>
          <a:lstStyle/>
          <a:p>
            <a:pPr eaLnBrk="1" hangingPunct="1">
              <a:buFont typeface="Wingdings" panose="05000000000000000000" pitchFamily="2" charset="2"/>
              <a:buNone/>
              <a:defRPr/>
            </a:pPr>
            <a:r>
              <a:rPr lang="en-US" dirty="0"/>
              <a:t>Minutes must show:</a:t>
            </a:r>
          </a:p>
          <a:p>
            <a:pPr eaLnBrk="1" hangingPunct="1">
              <a:defRPr/>
            </a:pPr>
            <a:r>
              <a:rPr lang="en-US" dirty="0"/>
              <a:t>Members present and absent;</a:t>
            </a:r>
          </a:p>
          <a:p>
            <a:pPr eaLnBrk="1" hangingPunct="1">
              <a:defRPr/>
            </a:pPr>
            <a:r>
              <a:rPr lang="en-US" dirty="0"/>
              <a:t>Date, time and place of meeting;</a:t>
            </a:r>
          </a:p>
          <a:p>
            <a:pPr eaLnBrk="1" hangingPunct="1">
              <a:defRPr/>
            </a:pPr>
            <a:r>
              <a:rPr lang="en-US" dirty="0"/>
              <a:t>Accurate recording of any final actions;</a:t>
            </a:r>
          </a:p>
          <a:p>
            <a:pPr eaLnBrk="1" hangingPunct="1">
              <a:defRPr/>
            </a:pPr>
            <a:r>
              <a:rPr lang="en-US" dirty="0"/>
              <a:t>Record, by individual member, of all votes taken;</a:t>
            </a:r>
          </a:p>
          <a:p>
            <a:pPr eaLnBrk="1" hangingPunct="1">
              <a:defRPr/>
            </a:pPr>
            <a:r>
              <a:rPr lang="en-US" dirty="0"/>
              <a:t>Any other information requested by the public body.</a:t>
            </a:r>
          </a:p>
        </p:txBody>
      </p:sp>
      <p:sp>
        <p:nvSpPr>
          <p:cNvPr id="464899" name="Rectangle 3">
            <a:extLst>
              <a:ext uri="{FF2B5EF4-FFF2-40B4-BE49-F238E27FC236}">
                <a16:creationId xmlns:a16="http://schemas.microsoft.com/office/drawing/2014/main" id="{D0B5A167-C620-4716-81F9-B9F5BF922317}"/>
              </a:ext>
            </a:extLst>
          </p:cNvPr>
          <p:cNvSpPr>
            <a:spLocks noGrp="1" noChangeArrowheads="1"/>
          </p:cNvSpPr>
          <p:nvPr>
            <p:ph type="title"/>
          </p:nvPr>
        </p:nvSpPr>
        <p:spPr/>
        <p:txBody>
          <a:bodyPr/>
          <a:lstStyle/>
          <a:p>
            <a:pPr eaLnBrk="1" hangingPunct="1">
              <a:defRPr/>
            </a:pPr>
            <a:r>
              <a:rPr lang="en-US" sz="5400" b="1" dirty="0"/>
              <a:t>Content of Minutes</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64899"/>
                                        </p:tgtEl>
                                        <p:attrNameLst>
                                          <p:attrName>style.visibility</p:attrName>
                                        </p:attrNameLst>
                                      </p:cBhvr>
                                      <p:to>
                                        <p:strVal val="visible"/>
                                      </p:to>
                                    </p:set>
                                    <p:animEffect transition="in" filter="fade">
                                      <p:cBhvr>
                                        <p:cTn id="7" dur="1000"/>
                                        <p:tgtEl>
                                          <p:spTgt spid="464899"/>
                                        </p:tgtEl>
                                      </p:cBhvr>
                                    </p:animEffect>
                                    <p:anim calcmode="lin" valueType="num">
                                      <p:cBhvr>
                                        <p:cTn id="8" dur="1000" fill="hold"/>
                                        <p:tgtEl>
                                          <p:spTgt spid="464899"/>
                                        </p:tgtEl>
                                        <p:attrNameLst>
                                          <p:attrName>ppt_x</p:attrName>
                                        </p:attrNameLst>
                                      </p:cBhvr>
                                      <p:tavLst>
                                        <p:tav tm="0">
                                          <p:val>
                                            <p:strVal val="#ppt_x"/>
                                          </p:val>
                                        </p:tav>
                                        <p:tav tm="100000">
                                          <p:val>
                                            <p:strVal val="#ppt_x"/>
                                          </p:val>
                                        </p:tav>
                                      </p:tavLst>
                                    </p:anim>
                                    <p:anim calcmode="lin" valueType="num">
                                      <p:cBhvr>
                                        <p:cTn id="9" dur="898" decel="100000" fill="hold"/>
                                        <p:tgtEl>
                                          <p:spTgt spid="464899"/>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64899"/>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464898">
                                            <p:txEl>
                                              <p:pRg st="0" end="0"/>
                                            </p:txEl>
                                          </p:spTgt>
                                        </p:tgtEl>
                                        <p:attrNameLst>
                                          <p:attrName>style.visibility</p:attrName>
                                        </p:attrNameLst>
                                      </p:cBhvr>
                                      <p:to>
                                        <p:strVal val="visible"/>
                                      </p:to>
                                    </p:set>
                                    <p:animEffect transition="in" filter="fade">
                                      <p:cBhvr>
                                        <p:cTn id="14" dur="1000"/>
                                        <p:tgtEl>
                                          <p:spTgt spid="464898">
                                            <p:txEl>
                                              <p:pRg st="0" end="0"/>
                                            </p:txEl>
                                          </p:spTgt>
                                        </p:tgtEl>
                                      </p:cBhvr>
                                    </p:animEffect>
                                    <p:anim calcmode="lin" valueType="num">
                                      <p:cBhvr>
                                        <p:cTn id="15" dur="1000" fill="hold"/>
                                        <p:tgtEl>
                                          <p:spTgt spid="464898">
                                            <p:txEl>
                                              <p:pRg st="0" end="0"/>
                                            </p:txEl>
                                          </p:spTgt>
                                        </p:tgtEl>
                                        <p:attrNameLst>
                                          <p:attrName>ppt_x</p:attrName>
                                        </p:attrNameLst>
                                      </p:cBhvr>
                                      <p:tavLst>
                                        <p:tav tm="0">
                                          <p:val>
                                            <p:strVal val="#ppt_x"/>
                                          </p:val>
                                        </p:tav>
                                        <p:tav tm="100000">
                                          <p:val>
                                            <p:strVal val="#ppt_x"/>
                                          </p:val>
                                        </p:tav>
                                      </p:tavLst>
                                    </p:anim>
                                    <p:anim calcmode="lin" valueType="num">
                                      <p:cBhvr>
                                        <p:cTn id="16" dur="898" decel="100000" fill="hold"/>
                                        <p:tgtEl>
                                          <p:spTgt spid="464898">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898"/>
                                          </p:stCondLst>
                                        </p:cTn>
                                        <p:tgtEl>
                                          <p:spTgt spid="464898">
                                            <p:txEl>
                                              <p:pRg st="0" end="0"/>
                                            </p:txEl>
                                          </p:spTgt>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464898">
                                            <p:txEl>
                                              <p:pRg st="1" end="1"/>
                                            </p:txEl>
                                          </p:spTgt>
                                        </p:tgtEl>
                                        <p:attrNameLst>
                                          <p:attrName>style.visibility</p:attrName>
                                        </p:attrNameLst>
                                      </p:cBhvr>
                                      <p:to>
                                        <p:strVal val="visible"/>
                                      </p:to>
                                    </p:set>
                                    <p:animEffect transition="in" filter="fade">
                                      <p:cBhvr>
                                        <p:cTn id="21" dur="1000"/>
                                        <p:tgtEl>
                                          <p:spTgt spid="464898">
                                            <p:txEl>
                                              <p:pRg st="1" end="1"/>
                                            </p:txEl>
                                          </p:spTgt>
                                        </p:tgtEl>
                                      </p:cBhvr>
                                    </p:animEffect>
                                    <p:anim calcmode="lin" valueType="num">
                                      <p:cBhvr>
                                        <p:cTn id="22" dur="1000" fill="hold"/>
                                        <p:tgtEl>
                                          <p:spTgt spid="464898">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464898">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464898">
                                            <p:txEl>
                                              <p:pRg st="1" end="1"/>
                                            </p:txEl>
                                          </p:spTgt>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464898">
                                            <p:txEl>
                                              <p:pRg st="2" end="2"/>
                                            </p:txEl>
                                          </p:spTgt>
                                        </p:tgtEl>
                                        <p:attrNameLst>
                                          <p:attrName>style.visibility</p:attrName>
                                        </p:attrNameLst>
                                      </p:cBhvr>
                                      <p:to>
                                        <p:strVal val="visible"/>
                                      </p:to>
                                    </p:set>
                                    <p:animEffect transition="in" filter="fade">
                                      <p:cBhvr>
                                        <p:cTn id="28" dur="1000"/>
                                        <p:tgtEl>
                                          <p:spTgt spid="464898">
                                            <p:txEl>
                                              <p:pRg st="2" end="2"/>
                                            </p:txEl>
                                          </p:spTgt>
                                        </p:tgtEl>
                                      </p:cBhvr>
                                    </p:animEffect>
                                    <p:anim calcmode="lin" valueType="num">
                                      <p:cBhvr>
                                        <p:cTn id="29" dur="1000" fill="hold"/>
                                        <p:tgtEl>
                                          <p:spTgt spid="464898">
                                            <p:txEl>
                                              <p:pRg st="2" end="2"/>
                                            </p:txEl>
                                          </p:spTgt>
                                        </p:tgtEl>
                                        <p:attrNameLst>
                                          <p:attrName>ppt_x</p:attrName>
                                        </p:attrNameLst>
                                      </p:cBhvr>
                                      <p:tavLst>
                                        <p:tav tm="0">
                                          <p:val>
                                            <p:strVal val="#ppt_x"/>
                                          </p:val>
                                        </p:tav>
                                        <p:tav tm="100000">
                                          <p:val>
                                            <p:strVal val="#ppt_x"/>
                                          </p:val>
                                        </p:tav>
                                      </p:tavLst>
                                    </p:anim>
                                    <p:anim calcmode="lin" valueType="num">
                                      <p:cBhvr>
                                        <p:cTn id="30" dur="898" decel="100000" fill="hold"/>
                                        <p:tgtEl>
                                          <p:spTgt spid="464898">
                                            <p:txEl>
                                              <p:pRg st="2" end="2"/>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898"/>
                                          </p:stCondLst>
                                        </p:cTn>
                                        <p:tgtEl>
                                          <p:spTgt spid="464898">
                                            <p:txEl>
                                              <p:pRg st="2" end="2"/>
                                            </p:txEl>
                                          </p:spTgt>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464898">
                                            <p:txEl>
                                              <p:pRg st="3" end="3"/>
                                            </p:txEl>
                                          </p:spTgt>
                                        </p:tgtEl>
                                        <p:attrNameLst>
                                          <p:attrName>style.visibility</p:attrName>
                                        </p:attrNameLst>
                                      </p:cBhvr>
                                      <p:to>
                                        <p:strVal val="visible"/>
                                      </p:to>
                                    </p:set>
                                    <p:animEffect transition="in" filter="fade">
                                      <p:cBhvr>
                                        <p:cTn id="35" dur="1000"/>
                                        <p:tgtEl>
                                          <p:spTgt spid="464898">
                                            <p:txEl>
                                              <p:pRg st="3" end="3"/>
                                            </p:txEl>
                                          </p:spTgt>
                                        </p:tgtEl>
                                      </p:cBhvr>
                                    </p:animEffect>
                                    <p:anim calcmode="lin" valueType="num">
                                      <p:cBhvr>
                                        <p:cTn id="36" dur="1000" fill="hold"/>
                                        <p:tgtEl>
                                          <p:spTgt spid="464898">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464898">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464898">
                                            <p:txEl>
                                              <p:pRg st="3" end="3"/>
                                            </p:txEl>
                                          </p:spTgt>
                                        </p:tgtEl>
                                        <p:attrNameLst>
                                          <p:attrName>ppt_y</p:attrName>
                                        </p:attrNameLst>
                                      </p:cBhvr>
                                      <p:tavLst>
                                        <p:tav tm="0">
                                          <p:val>
                                            <p:strVal val="#ppt_y-.03"/>
                                          </p:val>
                                        </p:tav>
                                        <p:tav tm="100000">
                                          <p:val>
                                            <p:strVal val="#ppt_y"/>
                                          </p:val>
                                        </p:tav>
                                      </p:tavLst>
                                    </p:anim>
                                  </p:childTnLst>
                                </p:cTn>
                              </p:par>
                            </p:childTnLst>
                          </p:cTn>
                        </p:par>
                        <p:par>
                          <p:cTn id="39" fill="hold" nodeType="afterGroup">
                            <p:stCondLst>
                              <p:cond delay="5000"/>
                            </p:stCondLst>
                            <p:childTnLst>
                              <p:par>
                                <p:cTn id="40" presetID="37" presetClass="entr" presetSubtype="0" fill="hold" grpId="0" nodeType="afterEffect">
                                  <p:stCondLst>
                                    <p:cond delay="0"/>
                                  </p:stCondLst>
                                  <p:childTnLst>
                                    <p:set>
                                      <p:cBhvr>
                                        <p:cTn id="41" dur="1" fill="hold">
                                          <p:stCondLst>
                                            <p:cond delay="0"/>
                                          </p:stCondLst>
                                        </p:cTn>
                                        <p:tgtEl>
                                          <p:spTgt spid="464898">
                                            <p:txEl>
                                              <p:pRg st="4" end="4"/>
                                            </p:txEl>
                                          </p:spTgt>
                                        </p:tgtEl>
                                        <p:attrNameLst>
                                          <p:attrName>style.visibility</p:attrName>
                                        </p:attrNameLst>
                                      </p:cBhvr>
                                      <p:to>
                                        <p:strVal val="visible"/>
                                      </p:to>
                                    </p:set>
                                    <p:animEffect transition="in" filter="fade">
                                      <p:cBhvr>
                                        <p:cTn id="42" dur="1000"/>
                                        <p:tgtEl>
                                          <p:spTgt spid="464898">
                                            <p:txEl>
                                              <p:pRg st="4" end="4"/>
                                            </p:txEl>
                                          </p:spTgt>
                                        </p:tgtEl>
                                      </p:cBhvr>
                                    </p:animEffect>
                                    <p:anim calcmode="lin" valueType="num">
                                      <p:cBhvr>
                                        <p:cTn id="43" dur="1000" fill="hold"/>
                                        <p:tgtEl>
                                          <p:spTgt spid="464898">
                                            <p:txEl>
                                              <p:pRg st="4" end="4"/>
                                            </p:txEl>
                                          </p:spTgt>
                                        </p:tgtEl>
                                        <p:attrNameLst>
                                          <p:attrName>ppt_x</p:attrName>
                                        </p:attrNameLst>
                                      </p:cBhvr>
                                      <p:tavLst>
                                        <p:tav tm="0">
                                          <p:val>
                                            <p:strVal val="#ppt_x"/>
                                          </p:val>
                                        </p:tav>
                                        <p:tav tm="100000">
                                          <p:val>
                                            <p:strVal val="#ppt_x"/>
                                          </p:val>
                                        </p:tav>
                                      </p:tavLst>
                                    </p:anim>
                                    <p:anim calcmode="lin" valueType="num">
                                      <p:cBhvr>
                                        <p:cTn id="44" dur="898" decel="100000" fill="hold"/>
                                        <p:tgtEl>
                                          <p:spTgt spid="464898">
                                            <p:txEl>
                                              <p:pRg st="4" end="4"/>
                                            </p:txEl>
                                          </p:spTgt>
                                        </p:tgtEl>
                                        <p:attrNameLst>
                                          <p:attrName>ppt_y</p:attrName>
                                        </p:attrNameLst>
                                      </p:cBhvr>
                                      <p:tavLst>
                                        <p:tav tm="0">
                                          <p:val>
                                            <p:strVal val="#ppt_y+1"/>
                                          </p:val>
                                        </p:tav>
                                        <p:tav tm="100000">
                                          <p:val>
                                            <p:strVal val="#ppt_y-.03"/>
                                          </p:val>
                                        </p:tav>
                                      </p:tavLst>
                                    </p:anim>
                                    <p:anim calcmode="lin" valueType="num">
                                      <p:cBhvr>
                                        <p:cTn id="45" dur="100" accel="100000" fill="hold">
                                          <p:stCondLst>
                                            <p:cond delay="898"/>
                                          </p:stCondLst>
                                        </p:cTn>
                                        <p:tgtEl>
                                          <p:spTgt spid="464898">
                                            <p:txEl>
                                              <p:pRg st="4" end="4"/>
                                            </p:txEl>
                                          </p:spTgt>
                                        </p:tgtEl>
                                        <p:attrNameLst>
                                          <p:attrName>ppt_y</p:attrName>
                                        </p:attrNameLst>
                                      </p:cBhvr>
                                      <p:tavLst>
                                        <p:tav tm="0">
                                          <p:val>
                                            <p:strVal val="#ppt_y-.03"/>
                                          </p:val>
                                        </p:tav>
                                        <p:tav tm="100000">
                                          <p:val>
                                            <p:strVal val="#ppt_y"/>
                                          </p:val>
                                        </p:tav>
                                      </p:tavLst>
                                    </p:anim>
                                  </p:childTnLst>
                                </p:cTn>
                              </p:par>
                            </p:childTnLst>
                          </p:cTn>
                        </p:par>
                        <p:par>
                          <p:cTn id="46" fill="hold" nodeType="afterGroup">
                            <p:stCondLst>
                              <p:cond delay="6000"/>
                            </p:stCondLst>
                            <p:childTnLst>
                              <p:par>
                                <p:cTn id="47" presetID="37" presetClass="entr" presetSubtype="0" fill="hold" grpId="0" nodeType="afterEffect">
                                  <p:stCondLst>
                                    <p:cond delay="0"/>
                                  </p:stCondLst>
                                  <p:childTnLst>
                                    <p:set>
                                      <p:cBhvr>
                                        <p:cTn id="48" dur="1" fill="hold">
                                          <p:stCondLst>
                                            <p:cond delay="0"/>
                                          </p:stCondLst>
                                        </p:cTn>
                                        <p:tgtEl>
                                          <p:spTgt spid="464898">
                                            <p:txEl>
                                              <p:pRg st="5" end="5"/>
                                            </p:txEl>
                                          </p:spTgt>
                                        </p:tgtEl>
                                        <p:attrNameLst>
                                          <p:attrName>style.visibility</p:attrName>
                                        </p:attrNameLst>
                                      </p:cBhvr>
                                      <p:to>
                                        <p:strVal val="visible"/>
                                      </p:to>
                                    </p:set>
                                    <p:animEffect transition="in" filter="fade">
                                      <p:cBhvr>
                                        <p:cTn id="49" dur="1000"/>
                                        <p:tgtEl>
                                          <p:spTgt spid="464898">
                                            <p:txEl>
                                              <p:pRg st="5" end="5"/>
                                            </p:txEl>
                                          </p:spTgt>
                                        </p:tgtEl>
                                      </p:cBhvr>
                                    </p:animEffect>
                                    <p:anim calcmode="lin" valueType="num">
                                      <p:cBhvr>
                                        <p:cTn id="50" dur="1000" fill="hold"/>
                                        <p:tgtEl>
                                          <p:spTgt spid="464898">
                                            <p:txEl>
                                              <p:pRg st="5" end="5"/>
                                            </p:txEl>
                                          </p:spTgt>
                                        </p:tgtEl>
                                        <p:attrNameLst>
                                          <p:attrName>ppt_x</p:attrName>
                                        </p:attrNameLst>
                                      </p:cBhvr>
                                      <p:tavLst>
                                        <p:tav tm="0">
                                          <p:val>
                                            <p:strVal val="#ppt_x"/>
                                          </p:val>
                                        </p:tav>
                                        <p:tav tm="100000">
                                          <p:val>
                                            <p:strVal val="#ppt_x"/>
                                          </p:val>
                                        </p:tav>
                                      </p:tavLst>
                                    </p:anim>
                                    <p:anim calcmode="lin" valueType="num">
                                      <p:cBhvr>
                                        <p:cTn id="51" dur="898" decel="100000" fill="hold"/>
                                        <p:tgtEl>
                                          <p:spTgt spid="464898">
                                            <p:txEl>
                                              <p:pRg st="5" end="5"/>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898"/>
                                          </p:stCondLst>
                                        </p:cTn>
                                        <p:tgtEl>
                                          <p:spTgt spid="464898">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898" grpId="0" build="p"/>
      <p:bldP spid="46489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a:extLst>
              <a:ext uri="{FF2B5EF4-FFF2-40B4-BE49-F238E27FC236}">
                <a16:creationId xmlns:a16="http://schemas.microsoft.com/office/drawing/2014/main" id="{BB894344-5CC4-485E-AD00-6B837B5833F7}"/>
              </a:ext>
            </a:extLst>
          </p:cNvPr>
          <p:cNvSpPr>
            <a:spLocks noGrp="1" noChangeArrowheads="1"/>
          </p:cNvSpPr>
          <p:nvPr>
            <p:ph type="title"/>
          </p:nvPr>
        </p:nvSpPr>
        <p:spPr/>
        <p:txBody>
          <a:bodyPr/>
          <a:lstStyle/>
          <a:p>
            <a:pPr eaLnBrk="1" hangingPunct="1">
              <a:defRPr/>
            </a:pPr>
            <a:r>
              <a:rPr lang="en-US" sz="4000" b="1" dirty="0"/>
              <a:t>PUBLIC PARTICIPATION</a:t>
            </a:r>
            <a:br>
              <a:rPr lang="en-US" sz="4000" u="sng" dirty="0"/>
            </a:br>
            <a:r>
              <a:rPr lang="en-US" sz="4000" u="sng" dirty="0"/>
              <a:t>Case No. M-10-004</a:t>
            </a:r>
            <a:br>
              <a:rPr lang="en-US" sz="4000" u="sng" dirty="0"/>
            </a:br>
            <a:r>
              <a:rPr lang="en-US" sz="4000" u="sng" dirty="0"/>
              <a:t>Cockrell vs. Canton Bd. of Ald.</a:t>
            </a:r>
          </a:p>
        </p:txBody>
      </p:sp>
      <p:sp>
        <p:nvSpPr>
          <p:cNvPr id="450563" name="Rectangle 3">
            <a:extLst>
              <a:ext uri="{FF2B5EF4-FFF2-40B4-BE49-F238E27FC236}">
                <a16:creationId xmlns:a16="http://schemas.microsoft.com/office/drawing/2014/main" id="{0B6745FB-481C-4263-9609-99764280AB4E}"/>
              </a:ext>
            </a:extLst>
          </p:cNvPr>
          <p:cNvSpPr>
            <a:spLocks noGrp="1" noChangeArrowheads="1"/>
          </p:cNvSpPr>
          <p:nvPr>
            <p:ph type="body" idx="1"/>
          </p:nvPr>
        </p:nvSpPr>
        <p:spPr>
          <a:xfrm>
            <a:off x="457200" y="2590800"/>
            <a:ext cx="8229600" cy="3505200"/>
          </a:xfrm>
        </p:spPr>
        <p:txBody>
          <a:bodyPr/>
          <a:lstStyle/>
          <a:p>
            <a:pPr eaLnBrk="1" hangingPunct="1">
              <a:defRPr/>
            </a:pPr>
            <a:r>
              <a:rPr lang="en-US" sz="3400" dirty="0"/>
              <a:t>Public body may not ban </a:t>
            </a:r>
            <a:r>
              <a:rPr lang="en-US" sz="3400" u="sng" dirty="0"/>
              <a:t>cameras or other recording</a:t>
            </a:r>
            <a:r>
              <a:rPr lang="en-US" sz="3400" dirty="0"/>
              <a:t> devices from an open meeting.</a:t>
            </a:r>
          </a:p>
          <a:p>
            <a:pPr eaLnBrk="1" hangingPunct="1">
              <a:defRPr/>
            </a:pPr>
            <a:r>
              <a:rPr lang="en-US" sz="3400" dirty="0"/>
              <a:t>Public body may make and enforce reasonable rules for conduct of persons attending meetings, including placement and use of recording devices.</a:t>
            </a:r>
          </a:p>
          <a:p>
            <a:pPr eaLnBrk="1" hangingPunct="1">
              <a:defRPr/>
            </a:pPr>
            <a:endParaRPr lang="en-US" sz="3400" dirty="0"/>
          </a:p>
        </p:txBody>
      </p:sp>
    </p:spTree>
  </p:cSld>
  <p:clrMapOvr>
    <a:masterClrMapping/>
  </p:clrMapOvr>
  <p:transition spd="slow">
    <p:push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a:extLst>
              <a:ext uri="{FF2B5EF4-FFF2-40B4-BE49-F238E27FC236}">
                <a16:creationId xmlns:a16="http://schemas.microsoft.com/office/drawing/2014/main" id="{41932696-F5C4-4D3D-A73F-B87739DDC20B}"/>
              </a:ext>
            </a:extLst>
          </p:cNvPr>
          <p:cNvSpPr>
            <a:spLocks noGrp="1" noChangeArrowheads="1"/>
          </p:cNvSpPr>
          <p:nvPr>
            <p:ph type="title"/>
          </p:nvPr>
        </p:nvSpPr>
        <p:spPr/>
        <p:txBody>
          <a:bodyPr/>
          <a:lstStyle/>
          <a:p>
            <a:pPr eaLnBrk="1" hangingPunct="1">
              <a:defRPr/>
            </a:pPr>
            <a:r>
              <a:rPr lang="en-US" sz="4000" b="1" dirty="0"/>
              <a:t>PUBLIC PARTICIPATION </a:t>
            </a:r>
            <a:br>
              <a:rPr lang="en-US" sz="4000" b="1" dirty="0"/>
            </a:br>
            <a:r>
              <a:rPr lang="en-US" sz="4000" u="sng" dirty="0"/>
              <a:t>Case No. M-10-007</a:t>
            </a:r>
            <a:br>
              <a:rPr lang="en-US" sz="4000" u="sng" dirty="0"/>
            </a:br>
            <a:r>
              <a:rPr lang="en-US" sz="4000" u="sng" dirty="0"/>
              <a:t>Townes vs. Leflore Co. Sch. Bd.</a:t>
            </a:r>
          </a:p>
        </p:txBody>
      </p:sp>
      <p:sp>
        <p:nvSpPr>
          <p:cNvPr id="448515" name="Rectangle 3">
            <a:extLst>
              <a:ext uri="{FF2B5EF4-FFF2-40B4-BE49-F238E27FC236}">
                <a16:creationId xmlns:a16="http://schemas.microsoft.com/office/drawing/2014/main" id="{B5AEF9EE-C650-474C-BB5A-9F2504B3E5C8}"/>
              </a:ext>
            </a:extLst>
          </p:cNvPr>
          <p:cNvSpPr>
            <a:spLocks noGrp="1" noChangeArrowheads="1"/>
          </p:cNvSpPr>
          <p:nvPr>
            <p:ph type="body" idx="1"/>
          </p:nvPr>
        </p:nvSpPr>
        <p:spPr>
          <a:xfrm>
            <a:off x="457200" y="2667000"/>
            <a:ext cx="8229600" cy="3429000"/>
          </a:xfrm>
        </p:spPr>
        <p:txBody>
          <a:bodyPr/>
          <a:lstStyle/>
          <a:p>
            <a:pPr eaLnBrk="1" hangingPunct="1">
              <a:defRPr/>
            </a:pPr>
            <a:r>
              <a:rPr lang="en-US" sz="3400" dirty="0"/>
              <a:t>Public body may make and enforce reasonable rules for conduct of persons attending meetings, including length of time allowed to comment.</a:t>
            </a:r>
          </a:p>
          <a:p>
            <a:pPr eaLnBrk="1" hangingPunct="1">
              <a:defRPr/>
            </a:pPr>
            <a:r>
              <a:rPr lang="en-US" sz="3400" dirty="0"/>
              <a:t>Public body is not required to allow members of the public to speak at meetings.</a:t>
            </a:r>
          </a:p>
        </p:txBody>
      </p:sp>
    </p:spTree>
  </p:cSld>
  <p:clrMapOvr>
    <a:masterClrMapping/>
  </p:clrMapOvr>
  <p:transition spd="slow">
    <p:push dir="u"/>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id="{E52C2310-C5B2-4717-B389-81590FFBA38D}"/>
              </a:ext>
            </a:extLst>
          </p:cNvPr>
          <p:cNvSpPr>
            <a:spLocks noGrp="1" noChangeArrowheads="1"/>
          </p:cNvSpPr>
          <p:nvPr>
            <p:ph type="title"/>
          </p:nvPr>
        </p:nvSpPr>
        <p:spPr/>
        <p:txBody>
          <a:bodyPr/>
          <a:lstStyle/>
          <a:p>
            <a:pPr eaLnBrk="1" hangingPunct="1">
              <a:defRPr/>
            </a:pPr>
            <a:r>
              <a:rPr lang="en-US" dirty="0"/>
              <a:t>Contact Us</a:t>
            </a:r>
          </a:p>
        </p:txBody>
      </p:sp>
      <p:sp>
        <p:nvSpPr>
          <p:cNvPr id="191491" name="Rectangle 3">
            <a:extLst>
              <a:ext uri="{FF2B5EF4-FFF2-40B4-BE49-F238E27FC236}">
                <a16:creationId xmlns:a16="http://schemas.microsoft.com/office/drawing/2014/main" id="{93990DC4-0068-4C7D-AD3B-6E31CE2818A2}"/>
              </a:ext>
            </a:extLst>
          </p:cNvPr>
          <p:cNvSpPr>
            <a:spLocks noGrp="1" noChangeArrowheads="1"/>
          </p:cNvSpPr>
          <p:nvPr>
            <p:ph type="body" idx="1"/>
          </p:nvPr>
        </p:nvSpPr>
        <p:spPr/>
        <p:txBody>
          <a:bodyPr/>
          <a:lstStyle/>
          <a:p>
            <a:pPr marL="0" indent="0" eaLnBrk="1" hangingPunct="1">
              <a:lnSpc>
                <a:spcPct val="90000"/>
              </a:lnSpc>
              <a:buFont typeface="Wingdings" panose="05000000000000000000" pitchFamily="2" charset="2"/>
              <a:buNone/>
              <a:defRPr/>
            </a:pPr>
            <a:r>
              <a:rPr lang="en-US" b="1" dirty="0"/>
              <a:t>Mississippi Ethics Commission</a:t>
            </a:r>
          </a:p>
          <a:p>
            <a:pPr marL="0" indent="0" eaLnBrk="1" hangingPunct="1">
              <a:lnSpc>
                <a:spcPct val="90000"/>
              </a:lnSpc>
              <a:buFont typeface="Wingdings" panose="05000000000000000000" pitchFamily="2" charset="2"/>
              <a:buNone/>
              <a:defRPr/>
            </a:pPr>
            <a:r>
              <a:rPr lang="en-US" dirty="0"/>
              <a:t>660 North St., Suite 100-C</a:t>
            </a:r>
          </a:p>
          <a:p>
            <a:pPr marL="0" indent="0" eaLnBrk="1" hangingPunct="1">
              <a:lnSpc>
                <a:spcPct val="90000"/>
              </a:lnSpc>
              <a:buFont typeface="Wingdings" panose="05000000000000000000" pitchFamily="2" charset="2"/>
              <a:buNone/>
              <a:defRPr/>
            </a:pPr>
            <a:r>
              <a:rPr lang="en-US" dirty="0"/>
              <a:t>Jackson, Mississippi 39202</a:t>
            </a:r>
          </a:p>
          <a:p>
            <a:pPr marL="0" indent="0" eaLnBrk="1" hangingPunct="1">
              <a:lnSpc>
                <a:spcPct val="90000"/>
              </a:lnSpc>
              <a:buFont typeface="Wingdings" panose="05000000000000000000" pitchFamily="2" charset="2"/>
              <a:buNone/>
              <a:defRPr/>
            </a:pPr>
            <a:r>
              <a:rPr lang="en-US" b="1" dirty="0"/>
              <a:t>Phone:  601-359-1285</a:t>
            </a:r>
          </a:p>
          <a:p>
            <a:pPr marL="0" indent="0" eaLnBrk="1" hangingPunct="1">
              <a:lnSpc>
                <a:spcPct val="90000"/>
              </a:lnSpc>
              <a:buFont typeface="Wingdings" panose="05000000000000000000" pitchFamily="2" charset="2"/>
              <a:buNone/>
              <a:defRPr/>
            </a:pPr>
            <a:r>
              <a:rPr lang="en-US" dirty="0"/>
              <a:t>Fax:  601-359-1292</a:t>
            </a:r>
          </a:p>
          <a:p>
            <a:pPr marL="0" indent="0" eaLnBrk="1" hangingPunct="1">
              <a:lnSpc>
                <a:spcPct val="90000"/>
              </a:lnSpc>
              <a:buFont typeface="Wingdings" panose="05000000000000000000" pitchFamily="2" charset="2"/>
              <a:buNone/>
              <a:defRPr/>
            </a:pPr>
            <a:r>
              <a:rPr lang="en-US" b="1" dirty="0"/>
              <a:t>www.ethics.ms.gov</a:t>
            </a:r>
          </a:p>
          <a:p>
            <a:pPr marL="0" indent="0" eaLnBrk="1" hangingPunct="1">
              <a:lnSpc>
                <a:spcPct val="90000"/>
              </a:lnSpc>
              <a:buFont typeface="Wingdings" panose="05000000000000000000" pitchFamily="2" charset="2"/>
              <a:buNone/>
              <a:defRPr/>
            </a:pPr>
            <a:r>
              <a:rPr lang="en-US" dirty="0"/>
              <a:t>info@ethics.state.ms.us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4" name="Rectangle 6"/>
          <p:cNvSpPr>
            <a:spLocks noGrp="1" noChangeArrowheads="1"/>
          </p:cNvSpPr>
          <p:nvPr>
            <p:ph type="title"/>
          </p:nvPr>
        </p:nvSpPr>
        <p:spPr>
          <a:xfrm>
            <a:off x="457200" y="228600"/>
            <a:ext cx="8229600" cy="1066800"/>
          </a:xfrm>
        </p:spPr>
        <p:txBody>
          <a:bodyPr/>
          <a:lstStyle/>
          <a:p>
            <a:pPr eaLnBrk="1" hangingPunct="1">
              <a:defRPr/>
            </a:pPr>
            <a:r>
              <a:rPr lang="en-US" dirty="0"/>
              <a:t>Enforcement </a:t>
            </a:r>
          </a:p>
        </p:txBody>
      </p:sp>
      <p:sp>
        <p:nvSpPr>
          <p:cNvPr id="94215" name="Rectangle 7"/>
          <p:cNvSpPr>
            <a:spLocks noGrp="1" noChangeArrowheads="1"/>
          </p:cNvSpPr>
          <p:nvPr>
            <p:ph type="body" idx="1"/>
          </p:nvPr>
        </p:nvSpPr>
        <p:spPr>
          <a:xfrm>
            <a:off x="457200" y="1371600"/>
            <a:ext cx="8229600" cy="5105400"/>
          </a:xfrm>
        </p:spPr>
        <p:txBody>
          <a:bodyPr/>
          <a:lstStyle/>
          <a:p>
            <a:pPr eaLnBrk="1" hangingPunct="1">
              <a:defRPr/>
            </a:pPr>
            <a:r>
              <a:rPr lang="en-US" dirty="0"/>
              <a:t>Commission will hold hearings to determine guilt and to impose penalties.</a:t>
            </a:r>
          </a:p>
          <a:p>
            <a:pPr eaLnBrk="1" hangingPunct="1">
              <a:defRPr/>
            </a:pPr>
            <a:r>
              <a:rPr lang="en-US" dirty="0"/>
              <a:t>Appeals go to Hinds County Circuit Court.</a:t>
            </a:r>
          </a:p>
          <a:p>
            <a:pPr eaLnBrk="1" hangingPunct="1">
              <a:defRPr/>
            </a:pPr>
            <a:r>
              <a:rPr lang="en-US" dirty="0"/>
              <a:t>Commission can impose fines up to $10,000, order public servant to repay all money received, and order equitable remedies. </a:t>
            </a:r>
          </a:p>
          <a:p>
            <a:pPr eaLnBrk="1" hangingPunct="1">
              <a:defRPr/>
            </a:pPr>
            <a:r>
              <a:rPr lang="en-US" dirty="0"/>
              <a:t>Commission can </a:t>
            </a:r>
            <a:r>
              <a:rPr lang="en-US" i="1" dirty="0"/>
              <a:t>recommend</a:t>
            </a:r>
            <a:r>
              <a:rPr lang="en-US" dirty="0"/>
              <a:t> that Hinds County Circuit Court remove an official or suspend or demote an employee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70" name="Rectangle 6">
            <a:extLst>
              <a:ext uri="{FF2B5EF4-FFF2-40B4-BE49-F238E27FC236}">
                <a16:creationId xmlns:a16="http://schemas.microsoft.com/office/drawing/2014/main" id="{9634C12E-04F9-47DE-8F5C-C9711F7CED1B}"/>
              </a:ext>
            </a:extLst>
          </p:cNvPr>
          <p:cNvSpPr>
            <a:spLocks noGrp="1" noChangeArrowheads="1"/>
          </p:cNvSpPr>
          <p:nvPr>
            <p:ph type="title"/>
          </p:nvPr>
        </p:nvSpPr>
        <p:spPr>
          <a:xfrm>
            <a:off x="457200" y="381000"/>
            <a:ext cx="8229600" cy="1130300"/>
          </a:xfrm>
        </p:spPr>
        <p:txBody>
          <a:bodyPr/>
          <a:lstStyle/>
          <a:p>
            <a:pPr eaLnBrk="1" hangingPunct="1">
              <a:defRPr/>
            </a:pPr>
            <a:r>
              <a:rPr lang="en-US" b="1" dirty="0"/>
              <a:t>Eight Basic Prohibitions</a:t>
            </a:r>
          </a:p>
        </p:txBody>
      </p:sp>
      <p:sp>
        <p:nvSpPr>
          <p:cNvPr id="241671" name="Rectangle 7">
            <a:extLst>
              <a:ext uri="{FF2B5EF4-FFF2-40B4-BE49-F238E27FC236}">
                <a16:creationId xmlns:a16="http://schemas.microsoft.com/office/drawing/2014/main" id="{92015A6B-52A1-46DB-9F00-6EBD48C2A7ED}"/>
              </a:ext>
            </a:extLst>
          </p:cNvPr>
          <p:cNvSpPr>
            <a:spLocks noGrp="1" noChangeArrowheads="1"/>
          </p:cNvSpPr>
          <p:nvPr>
            <p:ph type="body" idx="1"/>
          </p:nvPr>
        </p:nvSpPr>
        <p:spPr>
          <a:xfrm>
            <a:off x="457200" y="1511300"/>
            <a:ext cx="8458200" cy="4889500"/>
          </a:xfrm>
        </p:spPr>
        <p:txBody>
          <a:bodyPr/>
          <a:lstStyle/>
          <a:p>
            <a:pPr marL="609600" indent="-609600" eaLnBrk="1" hangingPunct="1">
              <a:defRPr/>
            </a:pPr>
            <a:r>
              <a:rPr lang="en-US" dirty="0"/>
              <a:t>Board Member Contracts</a:t>
            </a:r>
          </a:p>
          <a:p>
            <a:pPr marL="609600" indent="-609600" eaLnBrk="1" hangingPunct="1">
              <a:defRPr/>
            </a:pPr>
            <a:r>
              <a:rPr lang="en-US" dirty="0"/>
              <a:t>Use of Office</a:t>
            </a:r>
          </a:p>
          <a:p>
            <a:pPr marL="609600" indent="-609600" eaLnBrk="1" hangingPunct="1">
              <a:defRPr/>
            </a:pPr>
            <a:r>
              <a:rPr lang="en-US" dirty="0"/>
              <a:t>Contracting</a:t>
            </a:r>
          </a:p>
          <a:p>
            <a:pPr marL="609600" indent="-609600" eaLnBrk="1" hangingPunct="1">
              <a:defRPr/>
            </a:pPr>
            <a:r>
              <a:rPr lang="en-US" dirty="0"/>
              <a:t>Purchasing Goods and Services</a:t>
            </a:r>
          </a:p>
          <a:p>
            <a:pPr marL="609600" indent="-609600" eaLnBrk="1" hangingPunct="1">
              <a:defRPr/>
            </a:pPr>
            <a:r>
              <a:rPr lang="en-US" dirty="0"/>
              <a:t>Purchasing Securities</a:t>
            </a:r>
          </a:p>
          <a:p>
            <a:pPr marL="609600" indent="-609600" eaLnBrk="1" hangingPunct="1">
              <a:defRPr/>
            </a:pPr>
            <a:r>
              <a:rPr lang="en-US" dirty="0"/>
              <a:t>Insider Lobbying</a:t>
            </a:r>
          </a:p>
          <a:p>
            <a:pPr marL="609600" indent="-609600" eaLnBrk="1" hangingPunct="1">
              <a:defRPr/>
            </a:pPr>
            <a:r>
              <a:rPr lang="en-US" dirty="0"/>
              <a:t>Post Government Employment</a:t>
            </a:r>
          </a:p>
          <a:p>
            <a:pPr marL="609600" indent="-609600" eaLnBrk="1" hangingPunct="1">
              <a:defRPr/>
            </a:pPr>
            <a:r>
              <a:rPr lang="en-US" dirty="0"/>
              <a:t>Insider Information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41670"/>
                                        </p:tgtEl>
                                        <p:attrNameLst>
                                          <p:attrName>style.visibility</p:attrName>
                                        </p:attrNameLst>
                                      </p:cBhvr>
                                      <p:to>
                                        <p:strVal val="visible"/>
                                      </p:to>
                                    </p:set>
                                    <p:anim calcmode="lin" valueType="num">
                                      <p:cBhvr>
                                        <p:cTn id="7" dur="500" fill="hold"/>
                                        <p:tgtEl>
                                          <p:spTgt spid="241670"/>
                                        </p:tgtEl>
                                        <p:attrNameLst>
                                          <p:attrName>ppt_w</p:attrName>
                                        </p:attrNameLst>
                                      </p:cBhvr>
                                      <p:tavLst>
                                        <p:tav tm="0">
                                          <p:val>
                                            <p:fltVal val="0"/>
                                          </p:val>
                                        </p:tav>
                                        <p:tav tm="100000">
                                          <p:val>
                                            <p:strVal val="#ppt_w"/>
                                          </p:val>
                                        </p:tav>
                                      </p:tavLst>
                                    </p:anim>
                                    <p:anim calcmode="lin" valueType="num">
                                      <p:cBhvr>
                                        <p:cTn id="8" dur="500" fill="hold"/>
                                        <p:tgtEl>
                                          <p:spTgt spid="24167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41671">
                                            <p:txEl>
                                              <p:pRg st="0" end="0"/>
                                            </p:txEl>
                                          </p:spTgt>
                                        </p:tgtEl>
                                        <p:attrNameLst>
                                          <p:attrName>style.visibility</p:attrName>
                                        </p:attrNameLst>
                                      </p:cBhvr>
                                      <p:to>
                                        <p:strVal val="visible"/>
                                      </p:to>
                                    </p:set>
                                    <p:anim calcmode="lin" valueType="num">
                                      <p:cBhvr>
                                        <p:cTn id="13" dur="500" fill="hold"/>
                                        <p:tgtEl>
                                          <p:spTgt spid="24167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416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41671">
                                            <p:txEl>
                                              <p:pRg st="1" end="1"/>
                                            </p:txEl>
                                          </p:spTgt>
                                        </p:tgtEl>
                                        <p:attrNameLst>
                                          <p:attrName>style.visibility</p:attrName>
                                        </p:attrNameLst>
                                      </p:cBhvr>
                                      <p:to>
                                        <p:strVal val="visible"/>
                                      </p:to>
                                    </p:set>
                                    <p:anim calcmode="lin" valueType="num">
                                      <p:cBhvr>
                                        <p:cTn id="19" dur="500" fill="hold"/>
                                        <p:tgtEl>
                                          <p:spTgt spid="24167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4167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41671">
                                            <p:txEl>
                                              <p:pRg st="2" end="2"/>
                                            </p:txEl>
                                          </p:spTgt>
                                        </p:tgtEl>
                                        <p:attrNameLst>
                                          <p:attrName>style.visibility</p:attrName>
                                        </p:attrNameLst>
                                      </p:cBhvr>
                                      <p:to>
                                        <p:strVal val="visible"/>
                                      </p:to>
                                    </p:set>
                                    <p:anim calcmode="lin" valueType="num">
                                      <p:cBhvr>
                                        <p:cTn id="25" dur="500" fill="hold"/>
                                        <p:tgtEl>
                                          <p:spTgt spid="24167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4167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41671">
                                            <p:txEl>
                                              <p:pRg st="3" end="3"/>
                                            </p:txEl>
                                          </p:spTgt>
                                        </p:tgtEl>
                                        <p:attrNameLst>
                                          <p:attrName>style.visibility</p:attrName>
                                        </p:attrNameLst>
                                      </p:cBhvr>
                                      <p:to>
                                        <p:strVal val="visible"/>
                                      </p:to>
                                    </p:set>
                                    <p:anim calcmode="lin" valueType="num">
                                      <p:cBhvr>
                                        <p:cTn id="31" dur="500" fill="hold"/>
                                        <p:tgtEl>
                                          <p:spTgt spid="24167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4167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41671">
                                            <p:txEl>
                                              <p:pRg st="4" end="4"/>
                                            </p:txEl>
                                          </p:spTgt>
                                        </p:tgtEl>
                                        <p:attrNameLst>
                                          <p:attrName>style.visibility</p:attrName>
                                        </p:attrNameLst>
                                      </p:cBhvr>
                                      <p:to>
                                        <p:strVal val="visible"/>
                                      </p:to>
                                    </p:set>
                                    <p:anim calcmode="lin" valueType="num">
                                      <p:cBhvr>
                                        <p:cTn id="37" dur="500" fill="hold"/>
                                        <p:tgtEl>
                                          <p:spTgt spid="24167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24167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41671">
                                            <p:txEl>
                                              <p:pRg st="5" end="5"/>
                                            </p:txEl>
                                          </p:spTgt>
                                        </p:tgtEl>
                                        <p:attrNameLst>
                                          <p:attrName>style.visibility</p:attrName>
                                        </p:attrNameLst>
                                      </p:cBhvr>
                                      <p:to>
                                        <p:strVal val="visible"/>
                                      </p:to>
                                    </p:set>
                                    <p:anim calcmode="lin" valueType="num">
                                      <p:cBhvr>
                                        <p:cTn id="43" dur="500" fill="hold"/>
                                        <p:tgtEl>
                                          <p:spTgt spid="241671">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24167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241671">
                                            <p:txEl>
                                              <p:pRg st="6" end="6"/>
                                            </p:txEl>
                                          </p:spTgt>
                                        </p:tgtEl>
                                        <p:attrNameLst>
                                          <p:attrName>style.visibility</p:attrName>
                                        </p:attrNameLst>
                                      </p:cBhvr>
                                      <p:to>
                                        <p:strVal val="visible"/>
                                      </p:to>
                                    </p:set>
                                    <p:anim calcmode="lin" valueType="num">
                                      <p:cBhvr>
                                        <p:cTn id="49" dur="500" fill="hold"/>
                                        <p:tgtEl>
                                          <p:spTgt spid="241671">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241671">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241671">
                                            <p:txEl>
                                              <p:pRg st="7" end="7"/>
                                            </p:txEl>
                                          </p:spTgt>
                                        </p:tgtEl>
                                        <p:attrNameLst>
                                          <p:attrName>style.visibility</p:attrName>
                                        </p:attrNameLst>
                                      </p:cBhvr>
                                      <p:to>
                                        <p:strVal val="visible"/>
                                      </p:to>
                                    </p:set>
                                    <p:anim calcmode="lin" valueType="num">
                                      <p:cBhvr>
                                        <p:cTn id="55" dur="500" fill="hold"/>
                                        <p:tgtEl>
                                          <p:spTgt spid="241671">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241671">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0" grpId="0"/>
      <p:bldP spid="24167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C4BD5337-332F-4CE1-BFD0-A536F191B287}"/>
              </a:ext>
            </a:extLst>
          </p:cNvPr>
          <p:cNvSpPr>
            <a:spLocks noGrp="1" noChangeArrowheads="1"/>
          </p:cNvSpPr>
          <p:nvPr>
            <p:ph type="title"/>
          </p:nvPr>
        </p:nvSpPr>
        <p:spPr>
          <a:xfrm>
            <a:off x="457200" y="381000"/>
            <a:ext cx="8229600" cy="855663"/>
          </a:xfrm>
        </p:spPr>
        <p:txBody>
          <a:bodyPr/>
          <a:lstStyle/>
          <a:p>
            <a:pPr eaLnBrk="1" hangingPunct="1">
              <a:defRPr/>
            </a:pPr>
            <a:r>
              <a:rPr lang="en-US" sz="3200" u="sng" dirty="0"/>
              <a:t>Section 109, </a:t>
            </a:r>
            <a:br>
              <a:rPr lang="en-US" sz="3200" u="sng" dirty="0"/>
            </a:br>
            <a:r>
              <a:rPr lang="en-US" sz="3200" u="sng" dirty="0"/>
              <a:t>Miss. Constitution of 1890</a:t>
            </a:r>
            <a:r>
              <a:rPr lang="en-US" sz="3200" dirty="0"/>
              <a:t> </a:t>
            </a:r>
          </a:p>
        </p:txBody>
      </p:sp>
      <p:sp>
        <p:nvSpPr>
          <p:cNvPr id="124933" name="Rectangle 5">
            <a:extLst>
              <a:ext uri="{FF2B5EF4-FFF2-40B4-BE49-F238E27FC236}">
                <a16:creationId xmlns:a16="http://schemas.microsoft.com/office/drawing/2014/main" id="{1121D287-CB85-4A58-B7B1-FC1676F9AD46}"/>
              </a:ext>
            </a:extLst>
          </p:cNvPr>
          <p:cNvSpPr>
            <a:spLocks noGrp="1" noChangeArrowheads="1"/>
          </p:cNvSpPr>
          <p:nvPr>
            <p:ph type="body" sz="half" idx="1"/>
          </p:nvPr>
        </p:nvSpPr>
        <p:spPr>
          <a:xfrm>
            <a:off x="457200" y="1524000"/>
            <a:ext cx="8305800" cy="5029200"/>
          </a:xfrm>
        </p:spPr>
        <p:txBody>
          <a:bodyPr/>
          <a:lstStyle/>
          <a:p>
            <a:pPr marL="0" indent="0" eaLnBrk="1" hangingPunct="1">
              <a:lnSpc>
                <a:spcPct val="80000"/>
              </a:lnSpc>
              <a:buFont typeface="Wingdings" panose="05000000000000000000" pitchFamily="2" charset="2"/>
              <a:buNone/>
              <a:defRPr/>
            </a:pPr>
            <a:r>
              <a:rPr lang="en-US" sz="3200" dirty="0"/>
              <a:t>No public officer or member of the legislature shall be </a:t>
            </a:r>
          </a:p>
          <a:p>
            <a:pPr marL="533400" indent="-533400" eaLnBrk="1" hangingPunct="1">
              <a:lnSpc>
                <a:spcPct val="80000"/>
              </a:lnSpc>
              <a:defRPr/>
            </a:pPr>
            <a:r>
              <a:rPr lang="en-US" sz="3200" b="1" dirty="0"/>
              <a:t>interested, directly or indirectly</a:t>
            </a:r>
            <a:r>
              <a:rPr lang="en-US" sz="3200" dirty="0"/>
              <a:t>, in any </a:t>
            </a:r>
          </a:p>
          <a:p>
            <a:pPr marL="533400" indent="-533400" eaLnBrk="1" hangingPunct="1">
              <a:lnSpc>
                <a:spcPct val="80000"/>
              </a:lnSpc>
              <a:defRPr/>
            </a:pPr>
            <a:r>
              <a:rPr lang="en-US" sz="3200" b="1" dirty="0"/>
              <a:t>contract</a:t>
            </a:r>
            <a:r>
              <a:rPr lang="en-US" sz="3200" dirty="0"/>
              <a:t> with the state, or any district, county, city, or town thereof, </a:t>
            </a:r>
          </a:p>
          <a:p>
            <a:pPr marL="533400" indent="-533400" eaLnBrk="1" hangingPunct="1">
              <a:lnSpc>
                <a:spcPct val="80000"/>
              </a:lnSpc>
              <a:defRPr/>
            </a:pPr>
            <a:r>
              <a:rPr lang="en-US" sz="3200" b="1" dirty="0"/>
              <a:t>authorized</a:t>
            </a:r>
            <a:r>
              <a:rPr lang="en-US" sz="3200" dirty="0"/>
              <a:t> by any law passed or order made by any board of which he may be or may have been a member, </a:t>
            </a:r>
          </a:p>
          <a:p>
            <a:pPr marL="533400" indent="-533400" eaLnBrk="1" hangingPunct="1">
              <a:lnSpc>
                <a:spcPct val="80000"/>
              </a:lnSpc>
              <a:defRPr/>
            </a:pPr>
            <a:r>
              <a:rPr lang="en-US" sz="3200" b="1" dirty="0"/>
              <a:t>during the term</a:t>
            </a:r>
            <a:r>
              <a:rPr lang="en-US" sz="3200" dirty="0"/>
              <a:t> for which he shall have been chosen, </a:t>
            </a:r>
            <a:r>
              <a:rPr lang="en-US" sz="3200" b="1" dirty="0"/>
              <a:t>or within one year</a:t>
            </a:r>
            <a:r>
              <a:rPr lang="en-US" sz="3200" dirty="0"/>
              <a:t> after the expiration of such term.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4933">
                                            <p:txEl>
                                              <p:pRg st="0" end="0"/>
                                            </p:txEl>
                                          </p:spTgt>
                                        </p:tgtEl>
                                        <p:attrNameLst>
                                          <p:attrName>style.visibility</p:attrName>
                                        </p:attrNameLst>
                                      </p:cBhvr>
                                      <p:to>
                                        <p:strVal val="visible"/>
                                      </p:to>
                                    </p:set>
                                    <p:animEffect transition="in" filter="fade">
                                      <p:cBhvr>
                                        <p:cTn id="7" dur="1000"/>
                                        <p:tgtEl>
                                          <p:spTgt spid="124933">
                                            <p:txEl>
                                              <p:pRg st="0" end="0"/>
                                            </p:txEl>
                                          </p:spTgt>
                                        </p:tgtEl>
                                      </p:cBhvr>
                                    </p:animEffect>
                                    <p:anim calcmode="lin" valueType="num">
                                      <p:cBhvr>
                                        <p:cTn id="8" dur="1000" fill="hold"/>
                                        <p:tgtEl>
                                          <p:spTgt spid="1249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493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4933">
                                            <p:txEl>
                                              <p:pRg st="1" end="1"/>
                                            </p:txEl>
                                          </p:spTgt>
                                        </p:tgtEl>
                                        <p:attrNameLst>
                                          <p:attrName>style.visibility</p:attrName>
                                        </p:attrNameLst>
                                      </p:cBhvr>
                                      <p:to>
                                        <p:strVal val="visible"/>
                                      </p:to>
                                    </p:set>
                                    <p:animEffect transition="in" filter="fade">
                                      <p:cBhvr>
                                        <p:cTn id="14" dur="1000"/>
                                        <p:tgtEl>
                                          <p:spTgt spid="124933">
                                            <p:txEl>
                                              <p:pRg st="1" end="1"/>
                                            </p:txEl>
                                          </p:spTgt>
                                        </p:tgtEl>
                                      </p:cBhvr>
                                    </p:animEffect>
                                    <p:anim calcmode="lin" valueType="num">
                                      <p:cBhvr>
                                        <p:cTn id="15" dur="1000" fill="hold"/>
                                        <p:tgtEl>
                                          <p:spTgt spid="12493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493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4933">
                                            <p:txEl>
                                              <p:pRg st="2" end="2"/>
                                            </p:txEl>
                                          </p:spTgt>
                                        </p:tgtEl>
                                        <p:attrNameLst>
                                          <p:attrName>style.visibility</p:attrName>
                                        </p:attrNameLst>
                                      </p:cBhvr>
                                      <p:to>
                                        <p:strVal val="visible"/>
                                      </p:to>
                                    </p:set>
                                    <p:animEffect transition="in" filter="fade">
                                      <p:cBhvr>
                                        <p:cTn id="21" dur="1000"/>
                                        <p:tgtEl>
                                          <p:spTgt spid="124933">
                                            <p:txEl>
                                              <p:pRg st="2" end="2"/>
                                            </p:txEl>
                                          </p:spTgt>
                                        </p:tgtEl>
                                      </p:cBhvr>
                                    </p:animEffect>
                                    <p:anim calcmode="lin" valueType="num">
                                      <p:cBhvr>
                                        <p:cTn id="22" dur="1000" fill="hold"/>
                                        <p:tgtEl>
                                          <p:spTgt spid="12493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49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4933">
                                            <p:txEl>
                                              <p:pRg st="3" end="3"/>
                                            </p:txEl>
                                          </p:spTgt>
                                        </p:tgtEl>
                                        <p:attrNameLst>
                                          <p:attrName>style.visibility</p:attrName>
                                        </p:attrNameLst>
                                      </p:cBhvr>
                                      <p:to>
                                        <p:strVal val="visible"/>
                                      </p:to>
                                    </p:set>
                                    <p:animEffect transition="in" filter="fade">
                                      <p:cBhvr>
                                        <p:cTn id="28" dur="1000"/>
                                        <p:tgtEl>
                                          <p:spTgt spid="124933">
                                            <p:txEl>
                                              <p:pRg st="3" end="3"/>
                                            </p:txEl>
                                          </p:spTgt>
                                        </p:tgtEl>
                                      </p:cBhvr>
                                    </p:animEffect>
                                    <p:anim calcmode="lin" valueType="num">
                                      <p:cBhvr>
                                        <p:cTn id="29" dur="1000" fill="hold"/>
                                        <p:tgtEl>
                                          <p:spTgt spid="12493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493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4933">
                                            <p:txEl>
                                              <p:pRg st="4" end="4"/>
                                            </p:txEl>
                                          </p:spTgt>
                                        </p:tgtEl>
                                        <p:attrNameLst>
                                          <p:attrName>style.visibility</p:attrName>
                                        </p:attrNameLst>
                                      </p:cBhvr>
                                      <p:to>
                                        <p:strVal val="visible"/>
                                      </p:to>
                                    </p:set>
                                    <p:animEffect transition="in" filter="fade">
                                      <p:cBhvr>
                                        <p:cTn id="35" dur="1000"/>
                                        <p:tgtEl>
                                          <p:spTgt spid="124933">
                                            <p:txEl>
                                              <p:pRg st="4" end="4"/>
                                            </p:txEl>
                                          </p:spTgt>
                                        </p:tgtEl>
                                      </p:cBhvr>
                                    </p:animEffect>
                                    <p:anim calcmode="lin" valueType="num">
                                      <p:cBhvr>
                                        <p:cTn id="36" dur="1000" fill="hold"/>
                                        <p:tgtEl>
                                          <p:spTgt spid="12493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493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7F9B1CC3-25A2-4C67-BC50-5FDB76CD7ED9}"/>
              </a:ext>
            </a:extLst>
          </p:cNvPr>
          <p:cNvSpPr>
            <a:spLocks noGrp="1" noChangeArrowheads="1"/>
          </p:cNvSpPr>
          <p:nvPr>
            <p:ph type="title"/>
          </p:nvPr>
        </p:nvSpPr>
        <p:spPr>
          <a:xfrm>
            <a:off x="457200" y="381000"/>
            <a:ext cx="8229600" cy="855663"/>
          </a:xfrm>
        </p:spPr>
        <p:txBody>
          <a:bodyPr/>
          <a:lstStyle/>
          <a:p>
            <a:pPr eaLnBrk="1" hangingPunct="1">
              <a:defRPr/>
            </a:pPr>
            <a:r>
              <a:rPr lang="en-US" sz="3200" u="sng" dirty="0"/>
              <a:t>Section 109, </a:t>
            </a:r>
            <a:br>
              <a:rPr lang="en-US" sz="3200" u="sng" dirty="0"/>
            </a:br>
            <a:r>
              <a:rPr lang="en-US" sz="3200" u="sng" dirty="0"/>
              <a:t>Miss. Constitution of 1890</a:t>
            </a:r>
            <a:r>
              <a:rPr lang="en-US" sz="3200" dirty="0"/>
              <a:t> </a:t>
            </a:r>
          </a:p>
        </p:txBody>
      </p:sp>
      <p:sp>
        <p:nvSpPr>
          <p:cNvPr id="124934" name="Rectangle 6">
            <a:extLst>
              <a:ext uri="{FF2B5EF4-FFF2-40B4-BE49-F238E27FC236}">
                <a16:creationId xmlns:a16="http://schemas.microsoft.com/office/drawing/2014/main" id="{82EA78A1-32F3-4A59-A342-AB87AD7483A7}"/>
              </a:ext>
            </a:extLst>
          </p:cNvPr>
          <p:cNvSpPr>
            <a:spLocks noGrp="1" noChangeArrowheads="1"/>
          </p:cNvSpPr>
          <p:nvPr>
            <p:ph type="body" sz="half" idx="2"/>
          </p:nvPr>
        </p:nvSpPr>
        <p:spPr>
          <a:xfrm>
            <a:off x="152400" y="1371600"/>
            <a:ext cx="8763000" cy="5181600"/>
          </a:xfrm>
        </p:spPr>
        <p:txBody>
          <a:bodyPr/>
          <a:lstStyle/>
          <a:p>
            <a:pPr eaLnBrk="1" hangingPunct="1">
              <a:lnSpc>
                <a:spcPct val="80000"/>
              </a:lnSpc>
              <a:buClr>
                <a:schemeClr val="tx2">
                  <a:lumMod val="75000"/>
                </a:schemeClr>
              </a:buClr>
              <a:defRPr/>
            </a:pPr>
            <a:r>
              <a:rPr lang="en-US" sz="3200" dirty="0">
                <a:solidFill>
                  <a:schemeClr val="tx2">
                    <a:lumMod val="75000"/>
                  </a:schemeClr>
                </a:solidFill>
              </a:rPr>
              <a:t>Section 109 </a:t>
            </a:r>
            <a:r>
              <a:rPr lang="en-US" sz="3200" u="sng" dirty="0">
                <a:solidFill>
                  <a:schemeClr val="tx2">
                    <a:lumMod val="75000"/>
                  </a:schemeClr>
                </a:solidFill>
              </a:rPr>
              <a:t>only</a:t>
            </a:r>
            <a:r>
              <a:rPr lang="en-US" sz="3200" dirty="0">
                <a:solidFill>
                  <a:schemeClr val="tx2">
                    <a:lumMod val="75000"/>
                  </a:schemeClr>
                </a:solidFill>
              </a:rPr>
              <a:t> applies to members of boards and the Legislature. </a:t>
            </a:r>
          </a:p>
          <a:p>
            <a:pPr eaLnBrk="1" hangingPunct="1">
              <a:lnSpc>
                <a:spcPct val="80000"/>
              </a:lnSpc>
              <a:buClr>
                <a:schemeClr val="tx2">
                  <a:lumMod val="75000"/>
                </a:schemeClr>
              </a:buClr>
              <a:defRPr/>
            </a:pPr>
            <a:r>
              <a:rPr lang="en-US" sz="3200" dirty="0">
                <a:solidFill>
                  <a:schemeClr val="tx2">
                    <a:lumMod val="75000"/>
                  </a:schemeClr>
                </a:solidFill>
              </a:rPr>
              <a:t>There must be some sort of contract but does not have to be a written contract.</a:t>
            </a:r>
          </a:p>
          <a:p>
            <a:pPr eaLnBrk="1" hangingPunct="1">
              <a:lnSpc>
                <a:spcPct val="80000"/>
              </a:lnSpc>
              <a:buClr>
                <a:schemeClr val="tx2">
                  <a:lumMod val="75000"/>
                </a:schemeClr>
              </a:buClr>
              <a:defRPr/>
            </a:pPr>
            <a:r>
              <a:rPr lang="en-US" sz="3200" dirty="0">
                <a:solidFill>
                  <a:schemeClr val="tx2">
                    <a:lumMod val="75000"/>
                  </a:schemeClr>
                </a:solidFill>
              </a:rPr>
              <a:t>The conflict arises when the </a:t>
            </a:r>
            <a:r>
              <a:rPr lang="en-US" sz="3200" u="sng" dirty="0">
                <a:solidFill>
                  <a:schemeClr val="tx2">
                    <a:lumMod val="75000"/>
                  </a:schemeClr>
                </a:solidFill>
              </a:rPr>
              <a:t>board</a:t>
            </a:r>
            <a:r>
              <a:rPr lang="en-US" sz="3200" dirty="0">
                <a:solidFill>
                  <a:schemeClr val="tx2">
                    <a:lumMod val="75000"/>
                  </a:schemeClr>
                </a:solidFill>
              </a:rPr>
              <a:t> funds or otherwise authorizes the contract. </a:t>
            </a:r>
            <a:r>
              <a:rPr lang="en-US" sz="3200" u="sng" dirty="0">
                <a:solidFill>
                  <a:schemeClr val="tx2">
                    <a:lumMod val="75000"/>
                  </a:schemeClr>
                </a:solidFill>
              </a:rPr>
              <a:t>Even if the individual member does not vote, he or she may be in violation</a:t>
            </a:r>
            <a:r>
              <a:rPr lang="en-US" sz="3200" dirty="0">
                <a:solidFill>
                  <a:schemeClr val="tx2">
                    <a:lumMod val="75000"/>
                  </a:schemeClr>
                </a:solidFill>
              </a:rPr>
              <a:t>.</a:t>
            </a:r>
          </a:p>
          <a:p>
            <a:pPr eaLnBrk="1" hangingPunct="1">
              <a:lnSpc>
                <a:spcPct val="80000"/>
              </a:lnSpc>
              <a:buClr>
                <a:schemeClr val="tx2">
                  <a:lumMod val="75000"/>
                </a:schemeClr>
              </a:buClr>
              <a:defRPr/>
            </a:pPr>
            <a:r>
              <a:rPr lang="en-US" sz="3200" dirty="0">
                <a:solidFill>
                  <a:schemeClr val="tx2">
                    <a:lumMod val="75000"/>
                  </a:schemeClr>
                </a:solidFill>
              </a:rPr>
              <a:t>Notice the prohibition is against an </a:t>
            </a:r>
            <a:r>
              <a:rPr lang="en-US" sz="3200" u="sng" dirty="0">
                <a:solidFill>
                  <a:schemeClr val="tx2">
                    <a:lumMod val="75000"/>
                  </a:schemeClr>
                </a:solidFill>
              </a:rPr>
              <a:t>interest</a:t>
            </a:r>
            <a:r>
              <a:rPr lang="en-US" sz="3200" dirty="0">
                <a:solidFill>
                  <a:schemeClr val="tx2">
                    <a:lumMod val="75000"/>
                  </a:schemeClr>
                </a:solidFill>
              </a:rPr>
              <a:t>, not against an act.</a:t>
            </a:r>
          </a:p>
          <a:p>
            <a:pPr eaLnBrk="1" hangingPunct="1">
              <a:lnSpc>
                <a:spcPct val="80000"/>
              </a:lnSpc>
              <a:buClr>
                <a:schemeClr val="tx2">
                  <a:lumMod val="75000"/>
                </a:schemeClr>
              </a:buClr>
              <a:defRPr/>
            </a:pPr>
            <a:r>
              <a:rPr lang="en-US" sz="3200" dirty="0">
                <a:solidFill>
                  <a:schemeClr val="tx2">
                    <a:lumMod val="75000"/>
                  </a:schemeClr>
                </a:solidFill>
              </a:rPr>
              <a:t>The prohibition continues until a board member has been out of office for one year.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4934">
                                            <p:txEl>
                                              <p:pRg st="0" end="0"/>
                                            </p:txEl>
                                          </p:spTgt>
                                        </p:tgtEl>
                                        <p:attrNameLst>
                                          <p:attrName>style.visibility</p:attrName>
                                        </p:attrNameLst>
                                      </p:cBhvr>
                                      <p:to>
                                        <p:strVal val="visible"/>
                                      </p:to>
                                    </p:set>
                                    <p:animEffect transition="in" filter="fade">
                                      <p:cBhvr>
                                        <p:cTn id="7" dur="1000"/>
                                        <p:tgtEl>
                                          <p:spTgt spid="124934">
                                            <p:txEl>
                                              <p:pRg st="0" end="0"/>
                                            </p:txEl>
                                          </p:spTgt>
                                        </p:tgtEl>
                                      </p:cBhvr>
                                    </p:animEffect>
                                    <p:anim calcmode="lin" valueType="num">
                                      <p:cBhvr>
                                        <p:cTn id="8" dur="1000" fill="hold"/>
                                        <p:tgtEl>
                                          <p:spTgt spid="12493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49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4934">
                                            <p:txEl>
                                              <p:pRg st="1" end="1"/>
                                            </p:txEl>
                                          </p:spTgt>
                                        </p:tgtEl>
                                        <p:attrNameLst>
                                          <p:attrName>style.visibility</p:attrName>
                                        </p:attrNameLst>
                                      </p:cBhvr>
                                      <p:to>
                                        <p:strVal val="visible"/>
                                      </p:to>
                                    </p:set>
                                    <p:animEffect transition="in" filter="fade">
                                      <p:cBhvr>
                                        <p:cTn id="14" dur="1000"/>
                                        <p:tgtEl>
                                          <p:spTgt spid="124934">
                                            <p:txEl>
                                              <p:pRg st="1" end="1"/>
                                            </p:txEl>
                                          </p:spTgt>
                                        </p:tgtEl>
                                      </p:cBhvr>
                                    </p:animEffect>
                                    <p:anim calcmode="lin" valueType="num">
                                      <p:cBhvr>
                                        <p:cTn id="15" dur="1000" fill="hold"/>
                                        <p:tgtEl>
                                          <p:spTgt spid="12493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493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4934">
                                            <p:txEl>
                                              <p:pRg st="2" end="2"/>
                                            </p:txEl>
                                          </p:spTgt>
                                        </p:tgtEl>
                                        <p:attrNameLst>
                                          <p:attrName>style.visibility</p:attrName>
                                        </p:attrNameLst>
                                      </p:cBhvr>
                                      <p:to>
                                        <p:strVal val="visible"/>
                                      </p:to>
                                    </p:set>
                                    <p:animEffect transition="in" filter="fade">
                                      <p:cBhvr>
                                        <p:cTn id="21" dur="1000"/>
                                        <p:tgtEl>
                                          <p:spTgt spid="124934">
                                            <p:txEl>
                                              <p:pRg st="2" end="2"/>
                                            </p:txEl>
                                          </p:spTgt>
                                        </p:tgtEl>
                                      </p:cBhvr>
                                    </p:animEffect>
                                    <p:anim calcmode="lin" valueType="num">
                                      <p:cBhvr>
                                        <p:cTn id="22" dur="1000" fill="hold"/>
                                        <p:tgtEl>
                                          <p:spTgt spid="12493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493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4934">
                                            <p:txEl>
                                              <p:pRg st="3" end="3"/>
                                            </p:txEl>
                                          </p:spTgt>
                                        </p:tgtEl>
                                        <p:attrNameLst>
                                          <p:attrName>style.visibility</p:attrName>
                                        </p:attrNameLst>
                                      </p:cBhvr>
                                      <p:to>
                                        <p:strVal val="visible"/>
                                      </p:to>
                                    </p:set>
                                    <p:animEffect transition="in" filter="fade">
                                      <p:cBhvr>
                                        <p:cTn id="28" dur="1000"/>
                                        <p:tgtEl>
                                          <p:spTgt spid="124934">
                                            <p:txEl>
                                              <p:pRg st="3" end="3"/>
                                            </p:txEl>
                                          </p:spTgt>
                                        </p:tgtEl>
                                      </p:cBhvr>
                                    </p:animEffect>
                                    <p:anim calcmode="lin" valueType="num">
                                      <p:cBhvr>
                                        <p:cTn id="29" dur="1000" fill="hold"/>
                                        <p:tgtEl>
                                          <p:spTgt spid="12493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493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4934">
                                            <p:txEl>
                                              <p:pRg st="4" end="4"/>
                                            </p:txEl>
                                          </p:spTgt>
                                        </p:tgtEl>
                                        <p:attrNameLst>
                                          <p:attrName>style.visibility</p:attrName>
                                        </p:attrNameLst>
                                      </p:cBhvr>
                                      <p:to>
                                        <p:strVal val="visible"/>
                                      </p:to>
                                    </p:set>
                                    <p:animEffect transition="in" filter="fade">
                                      <p:cBhvr>
                                        <p:cTn id="35" dur="1000"/>
                                        <p:tgtEl>
                                          <p:spTgt spid="124934">
                                            <p:txEl>
                                              <p:pRg st="4" end="4"/>
                                            </p:txEl>
                                          </p:spTgt>
                                        </p:tgtEl>
                                      </p:cBhvr>
                                    </p:animEffect>
                                    <p:anim calcmode="lin" valueType="num">
                                      <p:cBhvr>
                                        <p:cTn id="36" dur="1000" fill="hold"/>
                                        <p:tgtEl>
                                          <p:spTgt spid="12493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493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4" grpId="0" build="p"/>
    </p:bld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0</TotalTime>
  <Words>3351</Words>
  <Application>Microsoft Office PowerPoint</Application>
  <PresentationFormat>On-screen Show (4:3)</PresentationFormat>
  <Paragraphs>293</Paragraphs>
  <Slides>54</Slides>
  <Notes>54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Tahoma</vt:lpstr>
      <vt:lpstr>Wingdings</vt:lpstr>
      <vt:lpstr>Textured</vt:lpstr>
      <vt:lpstr>PowerPoint Presentation</vt:lpstr>
      <vt:lpstr>MISSISSIPPI ETHICS COMMISSION </vt:lpstr>
      <vt:lpstr>ETHICS IN GOVERNMENT LAW</vt:lpstr>
      <vt:lpstr>Statement of Economic Interest (SEI)</vt:lpstr>
      <vt:lpstr>Complaint Process</vt:lpstr>
      <vt:lpstr>Enforcement </vt:lpstr>
      <vt:lpstr>Eight Basic Prohibitions</vt:lpstr>
      <vt:lpstr>Section 109,  Miss. Constitution of 1890 </vt:lpstr>
      <vt:lpstr>Section 109,  Miss. Constitution of 1890 </vt:lpstr>
      <vt:lpstr>Advisory Opinion</vt:lpstr>
      <vt:lpstr>Advisory Opinion</vt:lpstr>
      <vt:lpstr>Advisory Opinion</vt:lpstr>
      <vt:lpstr>Section 25-4-105(1)</vt:lpstr>
      <vt:lpstr>Section 25-4-105(1)</vt:lpstr>
      <vt:lpstr>Section 25-4-105(1)</vt:lpstr>
      <vt:lpstr>Advisory Opinion</vt:lpstr>
      <vt:lpstr>Advisory Opinion</vt:lpstr>
      <vt:lpstr>Section 25-4-105(1)</vt:lpstr>
      <vt:lpstr>Advisory Opinion</vt:lpstr>
      <vt:lpstr>Subsection (3)(a) –  The Contractor Prohibition</vt:lpstr>
      <vt:lpstr>Advisory Opinion</vt:lpstr>
      <vt:lpstr>Advisory Opinion</vt:lpstr>
      <vt:lpstr>Subsection (3)(b) –  The Purchaser Prohibition </vt:lpstr>
      <vt:lpstr>Section 25-4-105(4) –  Exceptions to Subsection (3) </vt:lpstr>
      <vt:lpstr>OTHER LAWS</vt:lpstr>
      <vt:lpstr>§ 37-9-17: Step-Aside in Hiring</vt:lpstr>
      <vt:lpstr>Advisory Opinion</vt:lpstr>
      <vt:lpstr>Advisory Opinion</vt:lpstr>
      <vt:lpstr>§ 37-9-21: School Nepotism</vt:lpstr>
      <vt:lpstr>§ 37-7-333: Bank Contracts</vt:lpstr>
      <vt:lpstr>Section 210, Miss. Constitution</vt:lpstr>
      <vt:lpstr>PowerPoint Presentation</vt:lpstr>
      <vt:lpstr>OPEN MEETINGS Enforcement</vt:lpstr>
      <vt:lpstr>OPEN MEETINGS ACT The Basics</vt:lpstr>
      <vt:lpstr>WHAT IS A MEETING?</vt:lpstr>
      <vt:lpstr>Columbus v. Commercial Dispatch Miss. Sup. Ct.; Sept. 7, 2017</vt:lpstr>
      <vt:lpstr>Case No. M-12-020 McGovern vs. Starkville</vt:lpstr>
      <vt:lpstr>WHAT ABOUT EMAIL?</vt:lpstr>
      <vt:lpstr>Case No. M-17-012 Neely vs. Yazoo County CVB</vt:lpstr>
      <vt:lpstr>Telephonic Meetings Section 25-41-5</vt:lpstr>
      <vt:lpstr>Open Meetings Act and COVID-19</vt:lpstr>
      <vt:lpstr>EXECUTIVE SESSION PROCEDURE</vt:lpstr>
      <vt:lpstr>Hinds County Bd. v. Common Cause (1989)</vt:lpstr>
      <vt:lpstr>Executive Session Procedure:  Hinds County Bd. of Sup. v. Common Cause,  551 So.2d 107, 110-111 (Miss. 1989). </vt:lpstr>
      <vt:lpstr>Executive Session Procedure (continued)  </vt:lpstr>
      <vt:lpstr>EXECUTIVE SESSION REASONS</vt:lpstr>
      <vt:lpstr>Announce Specific Reasons</vt:lpstr>
      <vt:lpstr>Executive Session Reasons</vt:lpstr>
      <vt:lpstr>OPEN MEETINGS ACT Notice</vt:lpstr>
      <vt:lpstr>Minutes</vt:lpstr>
      <vt:lpstr>Content of Minutes</vt:lpstr>
      <vt:lpstr>PUBLIC PARTICIPATION Case No. M-10-004 Cockrell vs. Canton Bd. of Ald.</vt:lpstr>
      <vt:lpstr>PUBLIC PARTICIPATION  Case No. M-10-007 Townes vs. Leflore Co. Sch. Bd.</vt:lpstr>
      <vt:lpstr>Contact Us</vt:lpstr>
    </vt:vector>
  </TitlesOfParts>
  <Company>Mississippi Ethics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Government</dc:title>
  <dc:creator>Tom Hood</dc:creator>
  <cp:lastModifiedBy>Tom Hood</cp:lastModifiedBy>
  <cp:revision>113</cp:revision>
  <dcterms:created xsi:type="dcterms:W3CDTF">2008-04-29T17:32:20Z</dcterms:created>
  <dcterms:modified xsi:type="dcterms:W3CDTF">2022-03-18T21:13:49Z</dcterms:modified>
</cp:coreProperties>
</file>