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Lst>
  <p:notesMasterIdLst>
    <p:notesMasterId r:id="rId47"/>
  </p:notesMasterIdLst>
  <p:handoutMasterIdLst>
    <p:handoutMasterId r:id="rId48"/>
  </p:handoutMasterIdLst>
  <p:sldIdLst>
    <p:sldId id="256" r:id="rId2"/>
    <p:sldId id="473" r:id="rId3"/>
    <p:sldId id="502" r:id="rId4"/>
    <p:sldId id="330" r:id="rId5"/>
    <p:sldId id="437" r:id="rId6"/>
    <p:sldId id="477" r:id="rId7"/>
    <p:sldId id="650" r:id="rId8"/>
    <p:sldId id="648" r:id="rId9"/>
    <p:sldId id="646" r:id="rId10"/>
    <p:sldId id="649" r:id="rId11"/>
    <p:sldId id="600" r:id="rId12"/>
    <p:sldId id="601" r:id="rId13"/>
    <p:sldId id="578" r:id="rId14"/>
    <p:sldId id="327" r:id="rId15"/>
    <p:sldId id="606" r:id="rId16"/>
    <p:sldId id="603" r:id="rId17"/>
    <p:sldId id="577" r:id="rId18"/>
    <p:sldId id="644" r:id="rId19"/>
    <p:sldId id="466" r:id="rId20"/>
    <p:sldId id="579" r:id="rId21"/>
    <p:sldId id="604" r:id="rId22"/>
    <p:sldId id="605" r:id="rId23"/>
    <p:sldId id="554" r:id="rId24"/>
    <p:sldId id="555" r:id="rId25"/>
    <p:sldId id="556" r:id="rId26"/>
    <p:sldId id="557" r:id="rId27"/>
    <p:sldId id="558" r:id="rId28"/>
    <p:sldId id="559" r:id="rId29"/>
    <p:sldId id="560" r:id="rId30"/>
    <p:sldId id="561" r:id="rId31"/>
    <p:sldId id="467" r:id="rId32"/>
    <p:sldId id="562" r:id="rId33"/>
    <p:sldId id="640" r:id="rId34"/>
    <p:sldId id="563" r:id="rId35"/>
    <p:sldId id="564" r:id="rId36"/>
    <p:sldId id="454" r:id="rId37"/>
    <p:sldId id="567" r:id="rId38"/>
    <p:sldId id="568" r:id="rId39"/>
    <p:sldId id="569" r:id="rId40"/>
    <p:sldId id="527" r:id="rId41"/>
    <p:sldId id="571" r:id="rId42"/>
    <p:sldId id="572" r:id="rId43"/>
    <p:sldId id="573" r:id="rId44"/>
    <p:sldId id="575" r:id="rId45"/>
    <p:sldId id="541" r:id="rId46"/>
  </p:sldIdLst>
  <p:sldSz cx="9144000" cy="6858000" type="screen4x3"/>
  <p:notesSz cx="7315200" cy="9601200"/>
  <p:defaultTextStyle>
    <a:defPPr>
      <a:defRPr lang="en-US"/>
    </a:defPPr>
    <a:lvl1pPr algn="ctr" rtl="0" eaLnBrk="0" fontAlgn="base" hangingPunct="0">
      <a:spcBef>
        <a:spcPct val="0"/>
      </a:spcBef>
      <a:spcAft>
        <a:spcPct val="0"/>
      </a:spcAft>
      <a:defRPr kern="1200">
        <a:solidFill>
          <a:schemeClr val="tx1"/>
        </a:solidFill>
        <a:latin typeface="Tahoma" pitchFamily="34" charset="0"/>
        <a:ea typeface="+mn-ea"/>
        <a:cs typeface="+mn-cs"/>
      </a:defRPr>
    </a:lvl1pPr>
    <a:lvl2pPr marL="457200" algn="ctr" rtl="0" eaLnBrk="0" fontAlgn="base" hangingPunct="0">
      <a:spcBef>
        <a:spcPct val="0"/>
      </a:spcBef>
      <a:spcAft>
        <a:spcPct val="0"/>
      </a:spcAft>
      <a:defRPr kern="1200">
        <a:solidFill>
          <a:schemeClr val="tx1"/>
        </a:solidFill>
        <a:latin typeface="Tahoma" pitchFamily="34" charset="0"/>
        <a:ea typeface="+mn-ea"/>
        <a:cs typeface="+mn-cs"/>
      </a:defRPr>
    </a:lvl2pPr>
    <a:lvl3pPr marL="914400" algn="ctr" rtl="0" eaLnBrk="0" fontAlgn="base" hangingPunct="0">
      <a:spcBef>
        <a:spcPct val="0"/>
      </a:spcBef>
      <a:spcAft>
        <a:spcPct val="0"/>
      </a:spcAft>
      <a:defRPr kern="1200">
        <a:solidFill>
          <a:schemeClr val="tx1"/>
        </a:solidFill>
        <a:latin typeface="Tahoma" pitchFamily="34" charset="0"/>
        <a:ea typeface="+mn-ea"/>
        <a:cs typeface="+mn-cs"/>
      </a:defRPr>
    </a:lvl3pPr>
    <a:lvl4pPr marL="1371600" algn="ctr" rtl="0" eaLnBrk="0" fontAlgn="base" hangingPunct="0">
      <a:spcBef>
        <a:spcPct val="0"/>
      </a:spcBef>
      <a:spcAft>
        <a:spcPct val="0"/>
      </a:spcAft>
      <a:defRPr kern="1200">
        <a:solidFill>
          <a:schemeClr val="tx1"/>
        </a:solidFill>
        <a:latin typeface="Tahoma" pitchFamily="34" charset="0"/>
        <a:ea typeface="+mn-ea"/>
        <a:cs typeface="+mn-cs"/>
      </a:defRPr>
    </a:lvl4pPr>
    <a:lvl5pPr marL="1828800" algn="ctr" rtl="0" eaLnBrk="0" fontAlgn="base" hangingPunct="0">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6600"/>
    <a:srgbClr val="99FF66"/>
    <a:srgbClr val="CCCCFF"/>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vertBarState="minimized" horzBarState="maximized">
    <p:restoredLeft sz="15620" autoAdjust="0"/>
    <p:restoredTop sz="94660" autoAdjust="0"/>
  </p:normalViewPr>
  <p:slideViewPr>
    <p:cSldViewPr>
      <p:cViewPr>
        <p:scale>
          <a:sx n="95" d="100"/>
          <a:sy n="95" d="100"/>
        </p:scale>
        <p:origin x="1908" y="2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64E901E-73EF-45EC-B2A1-EF46A39694DE}"/>
              </a:ext>
            </a:extLst>
          </p:cNvPr>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r>
              <a:rPr lang="en-US" dirty="0"/>
              <a:t>Ethics and Open Meetings</a:t>
            </a:r>
          </a:p>
        </p:txBody>
      </p:sp>
      <p:sp>
        <p:nvSpPr>
          <p:cNvPr id="3" name="Date Placeholder 2">
            <a:extLst>
              <a:ext uri="{FF2B5EF4-FFF2-40B4-BE49-F238E27FC236}">
                <a16:creationId xmlns:a16="http://schemas.microsoft.com/office/drawing/2014/main" id="{3685D6F0-06FC-4BF2-87E5-34D923621389}"/>
              </a:ext>
            </a:extLst>
          </p:cNvPr>
          <p:cNvSpPr>
            <a:spLocks noGrp="1"/>
          </p:cNvSpPr>
          <p:nvPr>
            <p:ph type="dt" sz="quarter" idx="1"/>
          </p:nvPr>
        </p:nvSpPr>
        <p:spPr>
          <a:xfrm>
            <a:off x="4143375" y="0"/>
            <a:ext cx="3170238" cy="481013"/>
          </a:xfrm>
          <a:prstGeom prst="rect">
            <a:avLst/>
          </a:prstGeom>
        </p:spPr>
        <p:txBody>
          <a:bodyPr vert="horz" lIns="91440" tIns="45720" rIns="91440" bIns="45720" rtlCol="0"/>
          <a:lstStyle>
            <a:lvl1pPr algn="r">
              <a:defRPr sz="1200"/>
            </a:lvl1pPr>
          </a:lstStyle>
          <a:p>
            <a:r>
              <a:rPr lang="en-US" dirty="0"/>
              <a:t>01/11/2023</a:t>
            </a:r>
          </a:p>
        </p:txBody>
      </p:sp>
      <p:sp>
        <p:nvSpPr>
          <p:cNvPr id="4" name="Footer Placeholder 3">
            <a:extLst>
              <a:ext uri="{FF2B5EF4-FFF2-40B4-BE49-F238E27FC236}">
                <a16:creationId xmlns:a16="http://schemas.microsoft.com/office/drawing/2014/main" id="{92781C9A-089B-4696-8D5E-4A9E3EF55649}"/>
              </a:ext>
            </a:extLst>
          </p:cNvPr>
          <p:cNvSpPr>
            <a:spLocks noGrp="1"/>
          </p:cNvSpPr>
          <p:nvPr>
            <p:ph type="ftr" sz="quarter" idx="2"/>
          </p:nvPr>
        </p:nvSpPr>
        <p:spPr>
          <a:xfrm>
            <a:off x="0" y="9120188"/>
            <a:ext cx="3170238" cy="481012"/>
          </a:xfrm>
          <a:prstGeom prst="rect">
            <a:avLst/>
          </a:prstGeom>
        </p:spPr>
        <p:txBody>
          <a:bodyPr vert="horz" lIns="91440" tIns="45720" rIns="91440" bIns="45720" rtlCol="0" anchor="b"/>
          <a:lstStyle>
            <a:lvl1pPr algn="l">
              <a:defRPr sz="1200"/>
            </a:lvl1pPr>
          </a:lstStyle>
          <a:p>
            <a:r>
              <a:rPr lang="en-US" dirty="0"/>
              <a:t>Municipal Attorneys</a:t>
            </a:r>
          </a:p>
        </p:txBody>
      </p:sp>
      <p:sp>
        <p:nvSpPr>
          <p:cNvPr id="5" name="Slide Number Placeholder 4">
            <a:extLst>
              <a:ext uri="{FF2B5EF4-FFF2-40B4-BE49-F238E27FC236}">
                <a16:creationId xmlns:a16="http://schemas.microsoft.com/office/drawing/2014/main" id="{22A457AA-B17B-41E5-B58D-A4801C39C0B9}"/>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15503B99-F91F-4392-907F-3171A1724181}" type="slidenum">
              <a:rPr lang="en-US" smtClean="0"/>
              <a:t>‹#›</a:t>
            </a:fld>
            <a:endParaRPr lang="en-US" dirty="0"/>
          </a:p>
        </p:txBody>
      </p:sp>
    </p:spTree>
    <p:extLst>
      <p:ext uri="{BB962C8B-B14F-4D97-AF65-F5344CB8AC3E}">
        <p14:creationId xmlns:p14="http://schemas.microsoft.com/office/powerpoint/2010/main" val="402495592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169920" cy="4800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t" anchorCtr="0" compatLnSpc="1">
            <a:prstTxWarp prst="textNoShape">
              <a:avLst/>
            </a:prstTxWarp>
          </a:bodyPr>
          <a:lstStyle>
            <a:lvl1pPr algn="l" eaLnBrk="1" hangingPunct="1">
              <a:defRPr sz="1300" dirty="0">
                <a:latin typeface="Arial" charset="0"/>
              </a:defRPr>
            </a:lvl1pPr>
          </a:lstStyle>
          <a:p>
            <a:pPr>
              <a:defRPr/>
            </a:pPr>
            <a:r>
              <a:rPr lang="en-US" dirty="0"/>
              <a:t>Ethics and Open Meetings</a:t>
            </a:r>
          </a:p>
        </p:txBody>
      </p:sp>
      <p:sp>
        <p:nvSpPr>
          <p:cNvPr id="3075" name="Rectangle 3"/>
          <p:cNvSpPr>
            <a:spLocks noGrp="1" noChangeArrowheads="1"/>
          </p:cNvSpPr>
          <p:nvPr>
            <p:ph type="dt" idx="1"/>
          </p:nvPr>
        </p:nvSpPr>
        <p:spPr bwMode="auto">
          <a:xfrm>
            <a:off x="4143587" y="0"/>
            <a:ext cx="3169920" cy="4800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t" anchorCtr="0" compatLnSpc="1">
            <a:prstTxWarp prst="textNoShape">
              <a:avLst/>
            </a:prstTxWarp>
          </a:bodyPr>
          <a:lstStyle>
            <a:lvl1pPr algn="r" eaLnBrk="1" hangingPunct="1">
              <a:defRPr sz="1300" dirty="0">
                <a:latin typeface="Arial" charset="0"/>
              </a:defRPr>
            </a:lvl1pPr>
          </a:lstStyle>
          <a:p>
            <a:pPr>
              <a:defRPr/>
            </a:pPr>
            <a:r>
              <a:rPr lang="en-US" dirty="0"/>
              <a:t>01/11/2023</a:t>
            </a:r>
          </a:p>
        </p:txBody>
      </p:sp>
      <p:sp>
        <p:nvSpPr>
          <p:cNvPr id="82948"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731520" y="4560570"/>
            <a:ext cx="5852160" cy="4320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8" name="Rectangle 6"/>
          <p:cNvSpPr>
            <a:spLocks noGrp="1" noChangeArrowheads="1"/>
          </p:cNvSpPr>
          <p:nvPr>
            <p:ph type="ftr" sz="quarter" idx="4"/>
          </p:nvPr>
        </p:nvSpPr>
        <p:spPr bwMode="auto">
          <a:xfrm>
            <a:off x="0" y="9119474"/>
            <a:ext cx="3169920" cy="4800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b" anchorCtr="0" compatLnSpc="1">
            <a:prstTxWarp prst="textNoShape">
              <a:avLst/>
            </a:prstTxWarp>
          </a:bodyPr>
          <a:lstStyle>
            <a:lvl1pPr algn="l" eaLnBrk="1" hangingPunct="1">
              <a:defRPr sz="1300" dirty="0">
                <a:latin typeface="Arial" charset="0"/>
              </a:defRPr>
            </a:lvl1pPr>
          </a:lstStyle>
          <a:p>
            <a:pPr>
              <a:defRPr/>
            </a:pPr>
            <a:r>
              <a:rPr lang="en-US" dirty="0"/>
              <a:t>Municipal Attorneys</a:t>
            </a:r>
          </a:p>
        </p:txBody>
      </p:sp>
      <p:sp>
        <p:nvSpPr>
          <p:cNvPr id="3079" name="Rectangle 7"/>
          <p:cNvSpPr>
            <a:spLocks noGrp="1" noChangeArrowheads="1"/>
          </p:cNvSpPr>
          <p:nvPr>
            <p:ph type="sldNum" sz="quarter" idx="5"/>
          </p:nvPr>
        </p:nvSpPr>
        <p:spPr bwMode="auto">
          <a:xfrm>
            <a:off x="4143587" y="9119474"/>
            <a:ext cx="3169920" cy="4800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661" tIns="48331" rIns="96661" bIns="48331" numCol="1" anchor="b" anchorCtr="0" compatLnSpc="1">
            <a:prstTxWarp prst="textNoShape">
              <a:avLst/>
            </a:prstTxWarp>
          </a:bodyPr>
          <a:lstStyle>
            <a:lvl1pPr algn="r" eaLnBrk="1" hangingPunct="1">
              <a:defRPr sz="1300">
                <a:latin typeface="Arial" charset="0"/>
              </a:defRPr>
            </a:lvl1pPr>
          </a:lstStyle>
          <a:p>
            <a:pPr>
              <a:defRPr/>
            </a:pPr>
            <a:fld id="{F1558ECD-7CCF-42CD-A928-1B972B33294B}" type="slidenum">
              <a:rPr lang="en-US"/>
              <a:pPr>
                <a:defRPr/>
              </a:pPr>
              <a:t>‹#›</a:t>
            </a:fld>
            <a:endParaRPr lang="en-US" dirty="0"/>
          </a:p>
        </p:txBody>
      </p:sp>
    </p:spTree>
    <p:extLst>
      <p:ext uri="{BB962C8B-B14F-4D97-AF65-F5344CB8AC3E}">
        <p14:creationId xmlns:p14="http://schemas.microsoft.com/office/powerpoint/2010/main" val="873907861"/>
      </p:ext>
    </p:extLst>
  </p:cSld>
  <p:clrMap bg1="lt1" tx1="dk1" bg2="lt2" tx2="dk2" accent1="accent1" accent2="accent2" accent3="accent3" accent4="accent4" accent5="accent5" accent6="accent6" hlink="hlink" folHlink="folHlink"/>
  <p:hf/>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miter lim="800000"/>
            <a:headEnd/>
            <a:tailEnd/>
          </a:ln>
        </p:spPr>
        <p:txBody>
          <a:bodyPr/>
          <a:lstStyle/>
          <a:p>
            <a:fld id="{F2201BBD-4C0B-4FCC-A4B9-3C7F20E6DCFA}" type="slidenum">
              <a:rPr lang="en-US" altLang="en-US" smtClean="0"/>
              <a:pPr/>
              <a:t>1</a:t>
            </a:fld>
            <a:endParaRPr lang="en-US" altLang="en-US" dirty="0"/>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p:spPr>
        <p:txBody>
          <a:bodyPr/>
          <a:lstStyle/>
          <a:p>
            <a:pPr eaLnBrk="1" hangingPunct="1"/>
            <a:endParaRPr lang="en-US" altLang="en-US" dirty="0"/>
          </a:p>
        </p:txBody>
      </p:sp>
      <p:sp>
        <p:nvSpPr>
          <p:cNvPr id="2" name="Header Placeholder 1">
            <a:extLst>
              <a:ext uri="{FF2B5EF4-FFF2-40B4-BE49-F238E27FC236}">
                <a16:creationId xmlns:a16="http://schemas.microsoft.com/office/drawing/2014/main" id="{00B4EE29-A9EE-4BB8-AB37-FC9A291911B5}"/>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F8607C69-CB7E-4396-A533-47B21E651128}"/>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FE21A914-D98C-40CE-A915-C7D15A83B10F}"/>
              </a:ext>
            </a:extLst>
          </p:cNvPr>
          <p:cNvSpPr>
            <a:spLocks noGrp="1"/>
          </p:cNvSpPr>
          <p:nvPr>
            <p:ph type="ftr" sz="quarter" idx="4"/>
          </p:nvPr>
        </p:nvSpPr>
        <p:spPr/>
        <p:txBody>
          <a:bodyPr/>
          <a:lstStyle/>
          <a:p>
            <a:pPr>
              <a:defRPr/>
            </a:pPr>
            <a:r>
              <a:rPr lang="en-US" dirty="0"/>
              <a:t>Municipal Attorneys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miter lim="800000"/>
            <a:headEnd/>
            <a:tailEnd/>
          </a:ln>
        </p:spPr>
        <p:txBody>
          <a:bodyPr/>
          <a:lstStyle/>
          <a:p>
            <a:fld id="{938C1FD5-24E7-43B6-9154-63537BE80C93}" type="slidenum">
              <a:rPr lang="en-US" altLang="en-US" smtClean="0"/>
              <a:pPr/>
              <a:t>2</a:t>
            </a:fld>
            <a:endParaRPr lang="en-US" altLang="en-US" dirty="0"/>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p:spPr>
        <p:txBody>
          <a:bodyPr/>
          <a:lstStyle/>
          <a:p>
            <a:pPr eaLnBrk="1" hangingPunct="1"/>
            <a:endParaRPr lang="en-US" altLang="en-US" dirty="0"/>
          </a:p>
        </p:txBody>
      </p:sp>
      <p:sp>
        <p:nvSpPr>
          <p:cNvPr id="2" name="Header Placeholder 1">
            <a:extLst>
              <a:ext uri="{FF2B5EF4-FFF2-40B4-BE49-F238E27FC236}">
                <a16:creationId xmlns:a16="http://schemas.microsoft.com/office/drawing/2014/main" id="{1F5BE020-D105-4232-97E7-58355D3AFC9F}"/>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5EE38B54-F7AD-405A-86DD-EA82A7E0B142}"/>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E3EF8E98-1367-4238-ACE6-9EA3960E1182}"/>
              </a:ext>
            </a:extLst>
          </p:cNvPr>
          <p:cNvSpPr>
            <a:spLocks noGrp="1"/>
          </p:cNvSpPr>
          <p:nvPr>
            <p:ph type="ftr" sz="quarter" idx="4"/>
          </p:nvPr>
        </p:nvSpPr>
        <p:spPr/>
        <p:txBody>
          <a:bodyPr/>
          <a:lstStyle/>
          <a:p>
            <a:pPr>
              <a:defRPr/>
            </a:pPr>
            <a:r>
              <a:rPr lang="en-US" dirty="0"/>
              <a:t>Municipal Attorneys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a:ln>
            <a:miter lim="800000"/>
            <a:headEnd/>
            <a:tailEnd/>
          </a:ln>
        </p:spPr>
        <p:txBody>
          <a:bodyPr/>
          <a:lstStyle/>
          <a:p>
            <a:fld id="{71E5477B-CE67-420F-8386-9AA55A201165}" type="slidenum">
              <a:rPr lang="en-US" altLang="en-US" smtClean="0"/>
              <a:pPr/>
              <a:t>3</a:t>
            </a:fld>
            <a:endParaRPr lang="en-US" altLang="en-US"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p:spPr>
        <p:txBody>
          <a:bodyPr/>
          <a:lstStyle/>
          <a:p>
            <a:pPr eaLnBrk="1" hangingPunct="1"/>
            <a:endParaRPr lang="en-US" altLang="en-US" dirty="0"/>
          </a:p>
        </p:txBody>
      </p:sp>
      <p:sp>
        <p:nvSpPr>
          <p:cNvPr id="2" name="Header Placeholder 1"/>
          <p:cNvSpPr>
            <a:spLocks noGrp="1"/>
          </p:cNvSpPr>
          <p:nvPr>
            <p:ph type="hdr" sz="quarter" idx="10"/>
          </p:nvPr>
        </p:nvSpPr>
        <p:spPr/>
        <p:txBody>
          <a:bodyPr/>
          <a:lstStyle/>
          <a:p>
            <a:pPr>
              <a:defRPr/>
            </a:pPr>
            <a:r>
              <a:rPr lang="en-US" dirty="0"/>
              <a:t>Ethics, Open Meetings &amp; Public Records</a:t>
            </a:r>
          </a:p>
        </p:txBody>
      </p:sp>
      <p:sp>
        <p:nvSpPr>
          <p:cNvPr id="3" name="Date Placeholder 2"/>
          <p:cNvSpPr>
            <a:spLocks noGrp="1"/>
          </p:cNvSpPr>
          <p:nvPr>
            <p:ph type="dt" idx="11"/>
          </p:nvPr>
        </p:nvSpPr>
        <p:spPr/>
        <p:txBody>
          <a:bodyPr/>
          <a:lstStyle/>
          <a:p>
            <a:pPr>
              <a:defRPr/>
            </a:pPr>
            <a:endParaRPr lang="en-US" dirty="0"/>
          </a:p>
        </p:txBody>
      </p:sp>
    </p:spTree>
    <p:extLst>
      <p:ext uri="{BB962C8B-B14F-4D97-AF65-F5344CB8AC3E}">
        <p14:creationId xmlns:p14="http://schemas.microsoft.com/office/powerpoint/2010/main" val="132967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p:cNvSpPr>
            <a:spLocks noGrp="1" noChangeArrowheads="1"/>
          </p:cNvSpPr>
          <p:nvPr>
            <p:ph type="sldNum" sz="quarter" idx="5"/>
          </p:nvPr>
        </p:nvSpPr>
        <p:spPr>
          <a:noFill/>
          <a:ln>
            <a:miter lim="800000"/>
            <a:headEnd/>
            <a:tailEnd/>
          </a:ln>
        </p:spPr>
        <p:txBody>
          <a:bodyPr/>
          <a:lstStyle/>
          <a:p>
            <a:fld id="{8FA0393B-0070-4B9E-9DA4-3395B22ECD84}" type="slidenum">
              <a:rPr lang="en-US" altLang="en-US" smtClean="0">
                <a:cs typeface="Arial" charset="0"/>
              </a:rPr>
              <a:pPr/>
              <a:t>4</a:t>
            </a:fld>
            <a:endParaRPr lang="en-US" altLang="en-US" dirty="0">
              <a:cs typeface="Arial" charset="0"/>
            </a:endParaRPr>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7"/>
          <p:cNvSpPr>
            <a:spLocks noGrp="1" noChangeArrowheads="1"/>
          </p:cNvSpPr>
          <p:nvPr>
            <p:ph type="sldNum" sz="quarter" idx="5"/>
          </p:nvPr>
        </p:nvSpPr>
        <p:spPr>
          <a:noFill/>
          <a:ln>
            <a:miter lim="800000"/>
            <a:headEnd/>
            <a:tailEnd/>
          </a:ln>
        </p:spPr>
        <p:txBody>
          <a:bodyPr/>
          <a:lstStyle/>
          <a:p>
            <a:fld id="{01EDB283-980A-4BE6-87C9-C82C04C53F76}" type="slidenum">
              <a:rPr lang="en-US" altLang="en-US" smtClean="0">
                <a:cs typeface="Arial" charset="0"/>
              </a:rPr>
              <a:pPr/>
              <a:t>5</a:t>
            </a:fld>
            <a:endParaRPr lang="en-US" altLang="en-US" dirty="0">
              <a:cs typeface="Arial" charset="0"/>
            </a:endParaRPr>
          </a:p>
        </p:txBody>
      </p:sp>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a:noFill/>
        </p:spPr>
        <p:txBody>
          <a:bodyPr/>
          <a:lstStyle/>
          <a:p>
            <a:pPr eaLnBrk="1" hangingPunct="1"/>
            <a:endParaRPr lang="en-US" altLang="en-US" dirty="0"/>
          </a:p>
        </p:txBody>
      </p:sp>
      <p:sp>
        <p:nvSpPr>
          <p:cNvPr id="37892" name="Header Placeholder 1"/>
          <p:cNvSpPr>
            <a:spLocks noGrp="1"/>
          </p:cNvSpPr>
          <p:nvPr>
            <p:ph type="hdr" sz="quarter"/>
          </p:nvPr>
        </p:nvSpPr>
        <p:spPr>
          <a:noFill/>
          <a:ln>
            <a:miter lim="800000"/>
            <a:headEnd/>
            <a:tailEnd/>
          </a:ln>
        </p:spPr>
        <p:txBody>
          <a:bodyPr/>
          <a:lstStyle/>
          <a:p>
            <a:r>
              <a:rPr lang="en-US" altLang="en-US" dirty="0">
                <a:cs typeface="Arial" charset="0"/>
              </a:rPr>
              <a:t>Ethics and Open Meetings</a:t>
            </a:r>
          </a:p>
        </p:txBody>
      </p:sp>
      <p:sp>
        <p:nvSpPr>
          <p:cNvPr id="37893" name="Date Placeholder 2"/>
          <p:cNvSpPr>
            <a:spLocks noGrp="1"/>
          </p:cNvSpPr>
          <p:nvPr>
            <p:ph type="dt" sz="quarter" idx="1"/>
          </p:nvPr>
        </p:nvSpPr>
        <p:spPr>
          <a:noFill/>
          <a:ln>
            <a:miter lim="800000"/>
            <a:headEnd/>
            <a:tailEnd/>
          </a:ln>
        </p:spPr>
        <p:txBody>
          <a:bodyPr/>
          <a:lstStyle/>
          <a:p>
            <a:r>
              <a:rPr lang="en-US" altLang="en-US" dirty="0">
                <a:cs typeface="Arial" charset="0"/>
              </a:rPr>
              <a:t>01/11/2023</a:t>
            </a:r>
          </a:p>
        </p:txBody>
      </p:sp>
      <p:sp>
        <p:nvSpPr>
          <p:cNvPr id="37894" name="Footer Placeholder 3"/>
          <p:cNvSpPr>
            <a:spLocks noGrp="1"/>
          </p:cNvSpPr>
          <p:nvPr>
            <p:ph type="ftr" sz="quarter" idx="4"/>
          </p:nvPr>
        </p:nvSpPr>
        <p:spPr>
          <a:noFill/>
          <a:ln>
            <a:miter lim="800000"/>
            <a:headEnd/>
            <a:tailEnd/>
          </a:ln>
        </p:spPr>
        <p:txBody>
          <a:bodyPr/>
          <a:lstStyle/>
          <a:p>
            <a:r>
              <a:rPr lang="en-US" altLang="en-US" dirty="0">
                <a:cs typeface="Arial" charset="0"/>
              </a:rPr>
              <a:t>Ethics and Open Meetings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miter lim="800000"/>
            <a:headEnd/>
            <a:tailEnd/>
          </a:ln>
        </p:spPr>
        <p:txBody>
          <a:bodyPr/>
          <a:lstStyle/>
          <a:p>
            <a:fld id="{079B9D86-3767-440C-8C21-84EE177E5982}" type="slidenum">
              <a:rPr lang="en-US" altLang="en-US" smtClean="0"/>
              <a:pPr/>
              <a:t>6</a:t>
            </a:fld>
            <a:endParaRPr lang="en-US" altLang="en-US" dirty="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p:spPr>
        <p:txBody>
          <a:bodyPr/>
          <a:lstStyle/>
          <a:p>
            <a:pPr eaLnBrk="1" hangingPunct="1"/>
            <a:endParaRPr lang="en-US" altLang="en-US" dirty="0"/>
          </a:p>
        </p:txBody>
      </p:sp>
      <p:sp>
        <p:nvSpPr>
          <p:cNvPr id="2" name="Header Placeholder 1">
            <a:extLst>
              <a:ext uri="{FF2B5EF4-FFF2-40B4-BE49-F238E27FC236}">
                <a16:creationId xmlns:a16="http://schemas.microsoft.com/office/drawing/2014/main" id="{829AEDEE-897D-4975-AFD7-E8CBD65F2D9E}"/>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26F11CF4-00D2-4C9F-A991-7F7C6878AA33}"/>
              </a:ext>
            </a:extLst>
          </p:cNvPr>
          <p:cNvSpPr>
            <a:spLocks noGrp="1"/>
          </p:cNvSpPr>
          <p:nvPr>
            <p:ph type="dt" idx="1"/>
          </p:nvPr>
        </p:nvSpPr>
        <p:spPr/>
        <p:txBody>
          <a:bodyPr/>
          <a:lstStyle/>
          <a:p>
            <a:pPr>
              <a:defRPr/>
            </a:pPr>
            <a:r>
              <a:rPr lang="en-US" dirty="0"/>
              <a:t>01/11/2023</a:t>
            </a:r>
          </a:p>
        </p:txBody>
      </p:sp>
      <p:sp>
        <p:nvSpPr>
          <p:cNvPr id="6" name="Footer Placeholder 5">
            <a:extLst>
              <a:ext uri="{FF2B5EF4-FFF2-40B4-BE49-F238E27FC236}">
                <a16:creationId xmlns:a16="http://schemas.microsoft.com/office/drawing/2014/main" id="{C7F8B9A0-50FD-4B12-930D-4E5E34210544}"/>
              </a:ext>
            </a:extLst>
          </p:cNvPr>
          <p:cNvSpPr>
            <a:spLocks noGrp="1"/>
          </p:cNvSpPr>
          <p:nvPr>
            <p:ph type="ftr" sz="quarter" idx="4"/>
          </p:nvPr>
        </p:nvSpPr>
        <p:spPr/>
        <p:txBody>
          <a:bodyPr/>
          <a:lstStyle/>
          <a:p>
            <a:pPr>
              <a:defRPr/>
            </a:pP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81959-614F-79A3-4641-8CA077041C98}"/>
            </a:ext>
          </a:extLst>
        </p:cNvPr>
        <p:cNvGrpSpPr/>
        <p:nvPr/>
      </p:nvGrpSpPr>
      <p:grpSpPr>
        <a:xfrm>
          <a:off x="0" y="0"/>
          <a:ext cx="0" cy="0"/>
          <a:chOff x="0" y="0"/>
          <a:chExt cx="0" cy="0"/>
        </a:xfrm>
      </p:grpSpPr>
      <p:sp>
        <p:nvSpPr>
          <p:cNvPr id="89090" name="Rectangle 7">
            <a:extLst>
              <a:ext uri="{FF2B5EF4-FFF2-40B4-BE49-F238E27FC236}">
                <a16:creationId xmlns:a16="http://schemas.microsoft.com/office/drawing/2014/main" id="{6D92C0BA-EBB1-D845-BF45-FCF0A3725734}"/>
              </a:ext>
            </a:extLst>
          </p:cNvPr>
          <p:cNvSpPr>
            <a:spLocks noGrp="1" noChangeArrowheads="1"/>
          </p:cNvSpPr>
          <p:nvPr>
            <p:ph type="sldNum" sz="quarter" idx="5"/>
          </p:nvPr>
        </p:nvSpPr>
        <p:spPr>
          <a:noFill/>
          <a:ln>
            <a:miter lim="800000"/>
            <a:headEnd/>
            <a:tailEnd/>
          </a:ln>
        </p:spPr>
        <p:txBody>
          <a:bodyPr/>
          <a:lstStyle/>
          <a:p>
            <a:fld id="{079B9D86-3767-440C-8C21-84EE177E5982}" type="slidenum">
              <a:rPr lang="en-US" altLang="en-US" smtClean="0"/>
              <a:pPr/>
              <a:t>7</a:t>
            </a:fld>
            <a:endParaRPr lang="en-US" altLang="en-US" dirty="0"/>
          </a:p>
        </p:txBody>
      </p:sp>
      <p:sp>
        <p:nvSpPr>
          <p:cNvPr id="89091" name="Rectangle 2">
            <a:extLst>
              <a:ext uri="{FF2B5EF4-FFF2-40B4-BE49-F238E27FC236}">
                <a16:creationId xmlns:a16="http://schemas.microsoft.com/office/drawing/2014/main" id="{BC6AF7B8-B077-9604-6E60-107B724B5D69}"/>
              </a:ext>
            </a:extLst>
          </p:cNvPr>
          <p:cNvSpPr>
            <a:spLocks noGrp="1" noRot="1" noChangeAspect="1" noChangeArrowheads="1" noTextEdit="1"/>
          </p:cNvSpPr>
          <p:nvPr>
            <p:ph type="sldImg"/>
          </p:nvPr>
        </p:nvSpPr>
        <p:spPr>
          <a:ln/>
        </p:spPr>
      </p:sp>
      <p:sp>
        <p:nvSpPr>
          <p:cNvPr id="89092" name="Rectangle 3">
            <a:extLst>
              <a:ext uri="{FF2B5EF4-FFF2-40B4-BE49-F238E27FC236}">
                <a16:creationId xmlns:a16="http://schemas.microsoft.com/office/drawing/2014/main" id="{E0B235FA-A5D5-F98B-0F7B-0049A5FE9CD1}"/>
              </a:ext>
            </a:extLst>
          </p:cNvPr>
          <p:cNvSpPr>
            <a:spLocks noGrp="1" noChangeArrowheads="1"/>
          </p:cNvSpPr>
          <p:nvPr>
            <p:ph type="body" idx="1"/>
          </p:nvPr>
        </p:nvSpPr>
        <p:spPr>
          <a:noFill/>
        </p:spPr>
        <p:txBody>
          <a:bodyPr/>
          <a:lstStyle/>
          <a:p>
            <a:pPr eaLnBrk="1" hangingPunct="1"/>
            <a:endParaRPr lang="en-US" altLang="en-US" dirty="0"/>
          </a:p>
        </p:txBody>
      </p:sp>
      <p:sp>
        <p:nvSpPr>
          <p:cNvPr id="2" name="Header Placeholder 1">
            <a:extLst>
              <a:ext uri="{FF2B5EF4-FFF2-40B4-BE49-F238E27FC236}">
                <a16:creationId xmlns:a16="http://schemas.microsoft.com/office/drawing/2014/main" id="{5D91B584-D611-18AB-4D09-03CC3B6CB958}"/>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5F3F3ADF-491F-723F-5DC9-2E32B07AAF15}"/>
              </a:ext>
            </a:extLst>
          </p:cNvPr>
          <p:cNvSpPr>
            <a:spLocks noGrp="1"/>
          </p:cNvSpPr>
          <p:nvPr>
            <p:ph type="dt" idx="1"/>
          </p:nvPr>
        </p:nvSpPr>
        <p:spPr/>
        <p:txBody>
          <a:bodyPr/>
          <a:lstStyle/>
          <a:p>
            <a:pPr>
              <a:defRPr/>
            </a:pPr>
            <a:r>
              <a:rPr lang="en-US" dirty="0"/>
              <a:t>01/11/2023</a:t>
            </a:r>
          </a:p>
        </p:txBody>
      </p:sp>
      <p:sp>
        <p:nvSpPr>
          <p:cNvPr id="6" name="Footer Placeholder 5">
            <a:extLst>
              <a:ext uri="{FF2B5EF4-FFF2-40B4-BE49-F238E27FC236}">
                <a16:creationId xmlns:a16="http://schemas.microsoft.com/office/drawing/2014/main" id="{F56576AD-E0C0-01B5-8D17-6820F8E0A68D}"/>
              </a:ext>
            </a:extLst>
          </p:cNvPr>
          <p:cNvSpPr>
            <a:spLocks noGrp="1"/>
          </p:cNvSpPr>
          <p:nvPr>
            <p:ph type="ftr" sz="quarter" idx="4"/>
          </p:nvPr>
        </p:nvSpPr>
        <p:spPr/>
        <p:txBody>
          <a:bodyPr/>
          <a:lstStyle/>
          <a:p>
            <a:pPr>
              <a:defRPr/>
            </a:pPr>
            <a:endParaRPr lang="en-US" dirty="0"/>
          </a:p>
        </p:txBody>
      </p:sp>
    </p:spTree>
    <p:extLst>
      <p:ext uri="{BB962C8B-B14F-4D97-AF65-F5344CB8AC3E}">
        <p14:creationId xmlns:p14="http://schemas.microsoft.com/office/powerpoint/2010/main" val="20016706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miter lim="800000"/>
            <a:headEnd/>
            <a:tailEnd/>
          </a:ln>
        </p:spPr>
        <p:txBody>
          <a:bodyPr/>
          <a:lstStyle/>
          <a:p>
            <a:fld id="{079B9D86-3767-440C-8C21-84EE177E5982}" type="slidenum">
              <a:rPr lang="en-US" altLang="en-US" smtClean="0"/>
              <a:pPr/>
              <a:t>8</a:t>
            </a:fld>
            <a:endParaRPr lang="en-US" altLang="en-US" dirty="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p:spPr>
        <p:txBody>
          <a:bodyPr/>
          <a:lstStyle/>
          <a:p>
            <a:pPr eaLnBrk="1" hangingPunct="1"/>
            <a:endParaRPr lang="en-US" altLang="en-US" dirty="0"/>
          </a:p>
        </p:txBody>
      </p:sp>
      <p:sp>
        <p:nvSpPr>
          <p:cNvPr id="2" name="Header Placeholder 1">
            <a:extLst>
              <a:ext uri="{FF2B5EF4-FFF2-40B4-BE49-F238E27FC236}">
                <a16:creationId xmlns:a16="http://schemas.microsoft.com/office/drawing/2014/main" id="{829AEDEE-897D-4975-AFD7-E8CBD65F2D9E}"/>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26F11CF4-00D2-4C9F-A991-7F7C6878AA33}"/>
              </a:ext>
            </a:extLst>
          </p:cNvPr>
          <p:cNvSpPr>
            <a:spLocks noGrp="1"/>
          </p:cNvSpPr>
          <p:nvPr>
            <p:ph type="dt" idx="1"/>
          </p:nvPr>
        </p:nvSpPr>
        <p:spPr/>
        <p:txBody>
          <a:bodyPr/>
          <a:lstStyle/>
          <a:p>
            <a:pPr>
              <a:defRPr/>
            </a:pPr>
            <a:r>
              <a:rPr lang="en-US" dirty="0"/>
              <a:t>01/11/2023</a:t>
            </a:r>
          </a:p>
        </p:txBody>
      </p:sp>
      <p:sp>
        <p:nvSpPr>
          <p:cNvPr id="6" name="Footer Placeholder 5">
            <a:extLst>
              <a:ext uri="{FF2B5EF4-FFF2-40B4-BE49-F238E27FC236}">
                <a16:creationId xmlns:a16="http://schemas.microsoft.com/office/drawing/2014/main" id="{C7F8B9A0-50FD-4B12-930D-4E5E34210544}"/>
              </a:ext>
            </a:extLst>
          </p:cNvPr>
          <p:cNvSpPr>
            <a:spLocks noGrp="1"/>
          </p:cNvSpPr>
          <p:nvPr>
            <p:ph type="ftr" sz="quarter" idx="4"/>
          </p:nvPr>
        </p:nvSpPr>
        <p:spPr/>
        <p:txBody>
          <a:bodyPr/>
          <a:lstStyle/>
          <a:p>
            <a:pPr>
              <a:defRPr/>
            </a:pPr>
            <a:endParaRPr lang="en-US" dirty="0"/>
          </a:p>
        </p:txBody>
      </p:sp>
    </p:spTree>
    <p:extLst>
      <p:ext uri="{BB962C8B-B14F-4D97-AF65-F5344CB8AC3E}">
        <p14:creationId xmlns:p14="http://schemas.microsoft.com/office/powerpoint/2010/main" val="2610151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miter lim="800000"/>
            <a:headEnd/>
            <a:tailEnd/>
          </a:ln>
        </p:spPr>
        <p:txBody>
          <a:bodyPr/>
          <a:lstStyle/>
          <a:p>
            <a:fld id="{079B9D86-3767-440C-8C21-84EE177E5982}" type="slidenum">
              <a:rPr lang="en-US" altLang="en-US" smtClean="0"/>
              <a:pPr/>
              <a:t>9</a:t>
            </a:fld>
            <a:endParaRPr lang="en-US" altLang="en-US" dirty="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p:spPr>
        <p:txBody>
          <a:bodyPr/>
          <a:lstStyle/>
          <a:p>
            <a:pPr eaLnBrk="1" hangingPunct="1"/>
            <a:endParaRPr lang="en-US" altLang="en-US" dirty="0"/>
          </a:p>
        </p:txBody>
      </p:sp>
      <p:sp>
        <p:nvSpPr>
          <p:cNvPr id="2" name="Header Placeholder 1">
            <a:extLst>
              <a:ext uri="{FF2B5EF4-FFF2-40B4-BE49-F238E27FC236}">
                <a16:creationId xmlns:a16="http://schemas.microsoft.com/office/drawing/2014/main" id="{829AEDEE-897D-4975-AFD7-E8CBD65F2D9E}"/>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26F11CF4-00D2-4C9F-A991-7F7C6878AA33}"/>
              </a:ext>
            </a:extLst>
          </p:cNvPr>
          <p:cNvSpPr>
            <a:spLocks noGrp="1"/>
          </p:cNvSpPr>
          <p:nvPr>
            <p:ph type="dt" idx="1"/>
          </p:nvPr>
        </p:nvSpPr>
        <p:spPr/>
        <p:txBody>
          <a:bodyPr/>
          <a:lstStyle/>
          <a:p>
            <a:pPr>
              <a:defRPr/>
            </a:pPr>
            <a:r>
              <a:rPr lang="en-US" dirty="0"/>
              <a:t>01/11/2023</a:t>
            </a:r>
          </a:p>
        </p:txBody>
      </p:sp>
      <p:sp>
        <p:nvSpPr>
          <p:cNvPr id="6" name="Footer Placeholder 5">
            <a:extLst>
              <a:ext uri="{FF2B5EF4-FFF2-40B4-BE49-F238E27FC236}">
                <a16:creationId xmlns:a16="http://schemas.microsoft.com/office/drawing/2014/main" id="{C7F8B9A0-50FD-4B12-930D-4E5E34210544}"/>
              </a:ext>
            </a:extLst>
          </p:cNvPr>
          <p:cNvSpPr>
            <a:spLocks noGrp="1"/>
          </p:cNvSpPr>
          <p:nvPr>
            <p:ph type="ftr" sz="quarter" idx="4"/>
          </p:nvPr>
        </p:nvSpPr>
        <p:spPr/>
        <p:txBody>
          <a:bodyPr/>
          <a:lstStyle/>
          <a:p>
            <a:pPr>
              <a:defRPr/>
            </a:pPr>
            <a:endParaRPr lang="en-US" dirty="0"/>
          </a:p>
        </p:txBody>
      </p:sp>
    </p:spTree>
    <p:extLst>
      <p:ext uri="{BB962C8B-B14F-4D97-AF65-F5344CB8AC3E}">
        <p14:creationId xmlns:p14="http://schemas.microsoft.com/office/powerpoint/2010/main" val="35214415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miter lim="800000"/>
            <a:headEnd/>
            <a:tailEnd/>
          </a:ln>
        </p:spPr>
        <p:txBody>
          <a:bodyPr/>
          <a:lstStyle/>
          <a:p>
            <a:fld id="{079B9D86-3767-440C-8C21-84EE177E5982}" type="slidenum">
              <a:rPr lang="en-US" altLang="en-US" smtClean="0"/>
              <a:pPr/>
              <a:t>10</a:t>
            </a:fld>
            <a:endParaRPr lang="en-US" altLang="en-US" dirty="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p:spPr>
        <p:txBody>
          <a:bodyPr/>
          <a:lstStyle/>
          <a:p>
            <a:pPr eaLnBrk="1" hangingPunct="1"/>
            <a:endParaRPr lang="en-US" altLang="en-US" dirty="0"/>
          </a:p>
        </p:txBody>
      </p:sp>
      <p:sp>
        <p:nvSpPr>
          <p:cNvPr id="2" name="Header Placeholder 1">
            <a:extLst>
              <a:ext uri="{FF2B5EF4-FFF2-40B4-BE49-F238E27FC236}">
                <a16:creationId xmlns:a16="http://schemas.microsoft.com/office/drawing/2014/main" id="{829AEDEE-897D-4975-AFD7-E8CBD65F2D9E}"/>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26F11CF4-00D2-4C9F-A991-7F7C6878AA33}"/>
              </a:ext>
            </a:extLst>
          </p:cNvPr>
          <p:cNvSpPr>
            <a:spLocks noGrp="1"/>
          </p:cNvSpPr>
          <p:nvPr>
            <p:ph type="dt" idx="1"/>
          </p:nvPr>
        </p:nvSpPr>
        <p:spPr/>
        <p:txBody>
          <a:bodyPr/>
          <a:lstStyle/>
          <a:p>
            <a:pPr>
              <a:defRPr/>
            </a:pPr>
            <a:r>
              <a:rPr lang="en-US" dirty="0"/>
              <a:t>01/11/2023</a:t>
            </a:r>
          </a:p>
        </p:txBody>
      </p:sp>
      <p:sp>
        <p:nvSpPr>
          <p:cNvPr id="6" name="Footer Placeholder 5">
            <a:extLst>
              <a:ext uri="{FF2B5EF4-FFF2-40B4-BE49-F238E27FC236}">
                <a16:creationId xmlns:a16="http://schemas.microsoft.com/office/drawing/2014/main" id="{C7F8B9A0-50FD-4B12-930D-4E5E34210544}"/>
              </a:ext>
            </a:extLst>
          </p:cNvPr>
          <p:cNvSpPr>
            <a:spLocks noGrp="1"/>
          </p:cNvSpPr>
          <p:nvPr>
            <p:ph type="ftr" sz="quarter" idx="4"/>
          </p:nvPr>
        </p:nvSpPr>
        <p:spPr/>
        <p:txBody>
          <a:bodyPr/>
          <a:lstStyle/>
          <a:p>
            <a:pPr>
              <a:defRPr/>
            </a:pPr>
            <a:endParaRPr lang="en-US" dirty="0"/>
          </a:p>
        </p:txBody>
      </p:sp>
    </p:spTree>
    <p:extLst>
      <p:ext uri="{BB962C8B-B14F-4D97-AF65-F5344CB8AC3E}">
        <p14:creationId xmlns:p14="http://schemas.microsoft.com/office/powerpoint/2010/main" val="29763227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7"/>
          <p:cNvSpPr>
            <a:spLocks noGrp="1" noChangeArrowheads="1"/>
          </p:cNvSpPr>
          <p:nvPr>
            <p:ph type="sldNum" sz="quarter" idx="5"/>
          </p:nvPr>
        </p:nvSpPr>
        <p:spPr>
          <a:noFill/>
          <a:ln>
            <a:miter lim="800000"/>
            <a:headEnd/>
            <a:tailEnd/>
          </a:ln>
        </p:spPr>
        <p:txBody>
          <a:bodyPr/>
          <a:lstStyle/>
          <a:p>
            <a:fld id="{65DB5D50-5B49-4D70-8D6E-B5F9C016C778}" type="slidenum">
              <a:rPr lang="en-US" altLang="en-US" smtClean="0">
                <a:cs typeface="Arial" charset="0"/>
              </a:rPr>
              <a:pPr/>
              <a:t>11</a:t>
            </a:fld>
            <a:endParaRPr lang="en-US" altLang="en-US" dirty="0">
              <a:cs typeface="Arial" charset="0"/>
            </a:endParaRPr>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a:spLocks noGrp="1" noChangeArrowheads="1"/>
          </p:cNvSpPr>
          <p:nvPr>
            <p:ph type="sldNum" sz="quarter" idx="5"/>
          </p:nvPr>
        </p:nvSpPr>
        <p:spPr>
          <a:noFill/>
          <a:ln>
            <a:miter lim="800000"/>
            <a:headEnd/>
            <a:tailEnd/>
          </a:ln>
        </p:spPr>
        <p:txBody>
          <a:bodyPr/>
          <a:lstStyle/>
          <a:p>
            <a:fld id="{EC0D5AAF-ED1E-43C4-BC68-D46C138B7043}" type="slidenum">
              <a:rPr lang="en-US" altLang="en-US" smtClean="0">
                <a:cs typeface="Arial" charset="0"/>
              </a:rPr>
              <a:pPr/>
              <a:t>12</a:t>
            </a:fld>
            <a:endParaRPr lang="en-US" altLang="en-US" dirty="0">
              <a:cs typeface="Arial" charset="0"/>
            </a:endParaRPr>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7"/>
          <p:cNvSpPr>
            <a:spLocks noGrp="1" noChangeArrowheads="1"/>
          </p:cNvSpPr>
          <p:nvPr>
            <p:ph type="sldNum" sz="quarter" idx="5"/>
          </p:nvPr>
        </p:nvSpPr>
        <p:spPr>
          <a:noFill/>
          <a:ln>
            <a:miter lim="800000"/>
            <a:headEnd/>
            <a:tailEnd/>
          </a:ln>
        </p:spPr>
        <p:txBody>
          <a:bodyPr/>
          <a:lstStyle/>
          <a:p>
            <a:fld id="{39A31424-49D6-4985-AD2C-17064A749BED}" type="slidenum">
              <a:rPr lang="en-US" altLang="en-US" smtClean="0">
                <a:cs typeface="Arial" charset="0"/>
              </a:rPr>
              <a:pPr/>
              <a:t>13</a:t>
            </a:fld>
            <a:endParaRPr lang="en-US" altLang="en-US" dirty="0">
              <a:cs typeface="Arial" charset="0"/>
            </a:endParaRPr>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7"/>
          <p:cNvSpPr>
            <a:spLocks noGrp="1" noChangeArrowheads="1"/>
          </p:cNvSpPr>
          <p:nvPr>
            <p:ph type="sldNum" sz="quarter" idx="5"/>
          </p:nvPr>
        </p:nvSpPr>
        <p:spPr>
          <a:noFill/>
          <a:ln>
            <a:miter lim="800000"/>
            <a:headEnd/>
            <a:tailEnd/>
          </a:ln>
        </p:spPr>
        <p:txBody>
          <a:bodyPr/>
          <a:lstStyle/>
          <a:p>
            <a:fld id="{4B6D9AFD-9DDA-4C5A-A1E6-C2B47F0C1E8A}" type="slidenum">
              <a:rPr lang="en-US" altLang="en-US" smtClean="0">
                <a:cs typeface="Arial" charset="0"/>
              </a:rPr>
              <a:pPr/>
              <a:t>14</a:t>
            </a:fld>
            <a:endParaRPr lang="en-US" altLang="en-US" dirty="0">
              <a:cs typeface="Arial" charset="0"/>
            </a:endParaRPr>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7"/>
          <p:cNvSpPr>
            <a:spLocks noGrp="1" noChangeArrowheads="1"/>
          </p:cNvSpPr>
          <p:nvPr>
            <p:ph type="sldNum" sz="quarter" idx="5"/>
          </p:nvPr>
        </p:nvSpPr>
        <p:spPr>
          <a:noFill/>
          <a:ln>
            <a:miter lim="800000"/>
            <a:headEnd/>
            <a:tailEnd/>
          </a:ln>
        </p:spPr>
        <p:txBody>
          <a:bodyPr/>
          <a:lstStyle/>
          <a:p>
            <a:fld id="{D08AC0DD-A03D-4F76-8614-2A42C8AB0266}" type="slidenum">
              <a:rPr lang="en-US" altLang="en-US" smtClean="0">
                <a:cs typeface="Arial" charset="0"/>
              </a:rPr>
              <a:pPr/>
              <a:t>15</a:t>
            </a:fld>
            <a:endParaRPr lang="en-US" altLang="en-US" dirty="0">
              <a:cs typeface="Arial" charset="0"/>
            </a:endParaRPr>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7"/>
          <p:cNvSpPr>
            <a:spLocks noGrp="1" noChangeArrowheads="1"/>
          </p:cNvSpPr>
          <p:nvPr>
            <p:ph type="sldNum" sz="quarter" idx="5"/>
          </p:nvPr>
        </p:nvSpPr>
        <p:spPr>
          <a:noFill/>
          <a:ln>
            <a:miter lim="800000"/>
            <a:headEnd/>
            <a:tailEnd/>
          </a:ln>
        </p:spPr>
        <p:txBody>
          <a:bodyPr/>
          <a:lstStyle/>
          <a:p>
            <a:fld id="{1818E63D-FDAE-42EC-BEB5-F0DD19624032}" type="slidenum">
              <a:rPr lang="en-US" altLang="en-US" smtClean="0">
                <a:cs typeface="Arial" charset="0"/>
              </a:rPr>
              <a:pPr/>
              <a:t>16</a:t>
            </a:fld>
            <a:endParaRPr lang="en-US" altLang="en-US" dirty="0">
              <a:cs typeface="Arial" charset="0"/>
            </a:endParaRPr>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7"/>
          <p:cNvSpPr>
            <a:spLocks noGrp="1" noChangeArrowheads="1"/>
          </p:cNvSpPr>
          <p:nvPr>
            <p:ph type="sldNum" sz="quarter" idx="5"/>
          </p:nvPr>
        </p:nvSpPr>
        <p:spPr>
          <a:noFill/>
          <a:ln>
            <a:miter lim="800000"/>
            <a:headEnd/>
            <a:tailEnd/>
          </a:ln>
        </p:spPr>
        <p:txBody>
          <a:bodyPr/>
          <a:lstStyle/>
          <a:p>
            <a:fld id="{27B7AF80-AAF4-44D7-A06E-269B520B3FD1}" type="slidenum">
              <a:rPr lang="en-US" altLang="en-US" smtClean="0">
                <a:cs typeface="Arial" charset="0"/>
              </a:rPr>
              <a:pPr/>
              <a:t>17</a:t>
            </a:fld>
            <a:endParaRPr lang="en-US" altLang="en-US" dirty="0">
              <a:cs typeface="Arial" charset="0"/>
            </a:endParaRPr>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7"/>
          <p:cNvSpPr>
            <a:spLocks noGrp="1" noChangeArrowheads="1"/>
          </p:cNvSpPr>
          <p:nvPr>
            <p:ph type="sldNum" sz="quarter" idx="5"/>
          </p:nvPr>
        </p:nvSpPr>
        <p:spPr>
          <a:noFill/>
          <a:ln>
            <a:miter lim="800000"/>
            <a:headEnd/>
            <a:tailEnd/>
          </a:ln>
        </p:spPr>
        <p:txBody>
          <a:bodyPr/>
          <a:lstStyle/>
          <a:p>
            <a:fld id="{27B7AF80-AAF4-44D7-A06E-269B520B3FD1}" type="slidenum">
              <a:rPr lang="en-US" altLang="en-US" smtClean="0">
                <a:cs typeface="Arial" charset="0"/>
              </a:rPr>
              <a:pPr/>
              <a:t>18</a:t>
            </a:fld>
            <a:endParaRPr lang="en-US" altLang="en-US" dirty="0">
              <a:cs typeface="Arial" charset="0"/>
            </a:endParaRPr>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4119947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7"/>
          <p:cNvSpPr txBox="1">
            <a:spLocks noGrp="1" noChangeArrowheads="1"/>
          </p:cNvSpPr>
          <p:nvPr/>
        </p:nvSpPr>
        <p:spPr bwMode="auto">
          <a:xfrm>
            <a:off x="3884613" y="8829675"/>
            <a:ext cx="2971800" cy="465138"/>
          </a:xfrm>
          <a:prstGeom prst="rect">
            <a:avLst/>
          </a:prstGeom>
          <a:noFill/>
          <a:ln w="9525">
            <a:noFill/>
            <a:miter lim="800000"/>
            <a:headEnd/>
            <a:tailEnd/>
          </a:ln>
        </p:spPr>
        <p:txBody>
          <a:bodyPr anchor="b"/>
          <a:lstStyle/>
          <a:p>
            <a:pPr algn="r"/>
            <a:fld id="{94315A61-0B55-42BC-90DB-B370CD700FCA}" type="slidenum">
              <a:rPr lang="en-US" altLang="en-US" sz="1200">
                <a:latin typeface="Arial" charset="0"/>
              </a:rPr>
              <a:pPr algn="r"/>
              <a:t>19</a:t>
            </a:fld>
            <a:endParaRPr lang="en-US" altLang="en-US" sz="1200" dirty="0">
              <a:latin typeface="Arial" charset="0"/>
            </a:endParaRPr>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7"/>
          <p:cNvSpPr>
            <a:spLocks noGrp="1" noChangeArrowheads="1"/>
          </p:cNvSpPr>
          <p:nvPr>
            <p:ph type="sldNum" sz="quarter" idx="5"/>
          </p:nvPr>
        </p:nvSpPr>
        <p:spPr>
          <a:noFill/>
          <a:ln>
            <a:miter lim="800000"/>
            <a:headEnd/>
            <a:tailEnd/>
          </a:ln>
        </p:spPr>
        <p:txBody>
          <a:bodyPr/>
          <a:lstStyle/>
          <a:p>
            <a:fld id="{40F4E5EC-BCBD-468B-8276-EBEC41C1FAE0}" type="slidenum">
              <a:rPr lang="en-US" altLang="en-US" smtClean="0">
                <a:cs typeface="Arial" charset="0"/>
              </a:rPr>
              <a:pPr/>
              <a:t>20</a:t>
            </a:fld>
            <a:endParaRPr lang="en-US" altLang="en-US" dirty="0">
              <a:cs typeface="Arial" charset="0"/>
            </a:endParaRPr>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7"/>
          <p:cNvSpPr>
            <a:spLocks noGrp="1" noChangeArrowheads="1"/>
          </p:cNvSpPr>
          <p:nvPr>
            <p:ph type="sldNum" sz="quarter" idx="5"/>
          </p:nvPr>
        </p:nvSpPr>
        <p:spPr>
          <a:noFill/>
          <a:ln>
            <a:miter lim="800000"/>
            <a:headEnd/>
            <a:tailEnd/>
          </a:ln>
        </p:spPr>
        <p:txBody>
          <a:bodyPr/>
          <a:lstStyle/>
          <a:p>
            <a:fld id="{7C76DC6B-E6C5-4650-B7B7-05773934D66E}" type="slidenum">
              <a:rPr lang="en-US" altLang="en-US" smtClean="0">
                <a:cs typeface="Arial" charset="0"/>
              </a:rPr>
              <a:pPr/>
              <a:t>21</a:t>
            </a:fld>
            <a:endParaRPr lang="en-US" altLang="en-US" dirty="0">
              <a:cs typeface="Arial" charset="0"/>
            </a:endParaRPr>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7"/>
          <p:cNvSpPr>
            <a:spLocks noGrp="1" noChangeArrowheads="1"/>
          </p:cNvSpPr>
          <p:nvPr>
            <p:ph type="sldNum" sz="quarter" idx="5"/>
          </p:nvPr>
        </p:nvSpPr>
        <p:spPr>
          <a:noFill/>
          <a:ln>
            <a:miter lim="800000"/>
            <a:headEnd/>
            <a:tailEnd/>
          </a:ln>
        </p:spPr>
        <p:txBody>
          <a:bodyPr/>
          <a:lstStyle/>
          <a:p>
            <a:fld id="{B2A7CDA8-8B22-4B8C-ABC1-223BED3531F4}" type="slidenum">
              <a:rPr lang="en-US" altLang="en-US" smtClean="0">
                <a:cs typeface="Arial" charset="0"/>
              </a:rPr>
              <a:pPr/>
              <a:t>22</a:t>
            </a:fld>
            <a:endParaRPr lang="en-US" altLang="en-US" dirty="0">
              <a:cs typeface="Arial" charset="0"/>
            </a:endParaRPr>
          </a:p>
        </p:txBody>
      </p:sp>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B651E448-0146-4E6A-BAE2-D585B3C172FC}"/>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92085" indent="-303745">
              <a:defRPr sz="3800">
                <a:solidFill>
                  <a:schemeClr val="tx1"/>
                </a:solidFill>
                <a:latin typeface="Tahoma" panose="020B0604030504040204" pitchFamily="34" charset="0"/>
              </a:defRPr>
            </a:lvl2pPr>
            <a:lvl3pPr marL="1218334" indent="-243332">
              <a:defRPr sz="3800">
                <a:solidFill>
                  <a:schemeClr val="tx1"/>
                </a:solidFill>
                <a:latin typeface="Tahoma" panose="020B0604030504040204" pitchFamily="34" charset="0"/>
              </a:defRPr>
            </a:lvl3pPr>
            <a:lvl4pPr marL="1706675" indent="-243332">
              <a:defRPr sz="3800">
                <a:solidFill>
                  <a:schemeClr val="tx1"/>
                </a:solidFill>
                <a:latin typeface="Tahoma" panose="020B0604030504040204" pitchFamily="34" charset="0"/>
              </a:defRPr>
            </a:lvl4pPr>
            <a:lvl5pPr marL="2195015" indent="-243332">
              <a:defRPr sz="3800">
                <a:solidFill>
                  <a:schemeClr val="tx1"/>
                </a:solidFill>
                <a:latin typeface="Tahoma" panose="020B0604030504040204" pitchFamily="34" charset="0"/>
              </a:defRPr>
            </a:lvl5pPr>
            <a:lvl6pPr marL="2678321" indent="-243332" eaLnBrk="0" fontAlgn="base" hangingPunct="0">
              <a:spcBef>
                <a:spcPct val="0"/>
              </a:spcBef>
              <a:spcAft>
                <a:spcPct val="0"/>
              </a:spcAft>
              <a:defRPr sz="3800">
                <a:solidFill>
                  <a:schemeClr val="tx1"/>
                </a:solidFill>
                <a:latin typeface="Tahoma" panose="020B0604030504040204" pitchFamily="34" charset="0"/>
              </a:defRPr>
            </a:lvl6pPr>
            <a:lvl7pPr marL="3161628" indent="-243332" eaLnBrk="0" fontAlgn="base" hangingPunct="0">
              <a:spcBef>
                <a:spcPct val="0"/>
              </a:spcBef>
              <a:spcAft>
                <a:spcPct val="0"/>
              </a:spcAft>
              <a:defRPr sz="3800">
                <a:solidFill>
                  <a:schemeClr val="tx1"/>
                </a:solidFill>
                <a:latin typeface="Tahoma" panose="020B0604030504040204" pitchFamily="34" charset="0"/>
              </a:defRPr>
            </a:lvl7pPr>
            <a:lvl8pPr marL="3644934" indent="-243332" eaLnBrk="0" fontAlgn="base" hangingPunct="0">
              <a:spcBef>
                <a:spcPct val="0"/>
              </a:spcBef>
              <a:spcAft>
                <a:spcPct val="0"/>
              </a:spcAft>
              <a:defRPr sz="3800">
                <a:solidFill>
                  <a:schemeClr val="tx1"/>
                </a:solidFill>
                <a:latin typeface="Tahoma" panose="020B0604030504040204" pitchFamily="34" charset="0"/>
              </a:defRPr>
            </a:lvl8pPr>
            <a:lvl9pPr marL="4128240" indent="-243332" eaLnBrk="0" fontAlgn="base" hangingPunct="0">
              <a:spcBef>
                <a:spcPct val="0"/>
              </a:spcBef>
              <a:spcAft>
                <a:spcPct val="0"/>
              </a:spcAft>
              <a:defRPr sz="3800">
                <a:solidFill>
                  <a:schemeClr val="tx1"/>
                </a:solidFill>
                <a:latin typeface="Tahoma" panose="020B0604030504040204" pitchFamily="34" charset="0"/>
              </a:defRPr>
            </a:lvl9pPr>
          </a:lstStyle>
          <a:p>
            <a:fld id="{DF42712F-3A62-42EA-AF37-152BB0B52521}" type="slidenum">
              <a:rPr lang="en-US" altLang="en-US" sz="1300">
                <a:latin typeface="Arial" panose="020B0604020202020204" pitchFamily="34" charset="0"/>
              </a:rPr>
              <a:pPr/>
              <a:t>23</a:t>
            </a:fld>
            <a:endParaRPr lang="en-US" altLang="en-US" sz="1300" dirty="0">
              <a:latin typeface="Arial" panose="020B0604020202020204" pitchFamily="34" charset="0"/>
            </a:endParaRPr>
          </a:p>
        </p:txBody>
      </p:sp>
      <p:sp>
        <p:nvSpPr>
          <p:cNvPr id="57347" name="Rectangle 2">
            <a:extLst>
              <a:ext uri="{FF2B5EF4-FFF2-40B4-BE49-F238E27FC236}">
                <a16:creationId xmlns:a16="http://schemas.microsoft.com/office/drawing/2014/main" id="{90ED68AF-7C7C-4D2D-8A56-CD98E6A9C82B}"/>
              </a:ext>
            </a:extLst>
          </p:cNvPr>
          <p:cNvSpPr>
            <a:spLocks noGrp="1" noRot="1" noChangeAspect="1" noChangeArrowheads="1" noTextEdit="1"/>
          </p:cNvSpPr>
          <p:nvPr>
            <p:ph type="sldImg"/>
          </p:nvPr>
        </p:nvSpPr>
        <p:spPr>
          <a:ln/>
        </p:spPr>
      </p:sp>
      <p:sp>
        <p:nvSpPr>
          <p:cNvPr id="57348" name="Rectangle 3">
            <a:extLst>
              <a:ext uri="{FF2B5EF4-FFF2-40B4-BE49-F238E27FC236}">
                <a16:creationId xmlns:a16="http://schemas.microsoft.com/office/drawing/2014/main" id="{1AA943AC-7E2B-48A3-8C2C-2E8FB2152D2E}"/>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57349" name="Header Placeholder 1">
            <a:extLst>
              <a:ext uri="{FF2B5EF4-FFF2-40B4-BE49-F238E27FC236}">
                <a16:creationId xmlns:a16="http://schemas.microsoft.com/office/drawing/2014/main" id="{98759A22-C09B-43B9-9E15-3213EF0E48B4}"/>
              </a:ext>
            </a:extLst>
          </p:cNvPr>
          <p:cNvSpPr>
            <a:spLocks noGrp="1"/>
          </p:cNvSpPr>
          <p:nvPr>
            <p:ph type="hdr" sz="quarter"/>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r>
              <a:rPr lang="en-US" altLang="en-US" sz="1300" dirty="0">
                <a:latin typeface="Arial" panose="020B0604020202020204" pitchFamily="34" charset="0"/>
              </a:rPr>
              <a:t>Ethics and Open Meetings</a:t>
            </a:r>
          </a:p>
        </p:txBody>
      </p:sp>
      <p:sp>
        <p:nvSpPr>
          <p:cNvPr id="57351" name="Footer Placeholder 3">
            <a:extLst>
              <a:ext uri="{FF2B5EF4-FFF2-40B4-BE49-F238E27FC236}">
                <a16:creationId xmlns:a16="http://schemas.microsoft.com/office/drawing/2014/main" id="{77D3EAE7-FB20-4D4D-A6AA-3B49978B1E2A}"/>
              </a:ext>
            </a:extLst>
          </p:cNvPr>
          <p:cNvSpPr>
            <a:spLocks noGrp="1"/>
          </p:cNvSpPr>
          <p:nvPr>
            <p:ph type="ftr" sz="quarter" idx="4"/>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r>
              <a:rPr lang="en-US" altLang="en-US" sz="1300" dirty="0">
                <a:latin typeface="Arial" panose="020B0604020202020204" pitchFamily="34" charset="0"/>
              </a:rPr>
              <a:t>Municipal Attorneys</a:t>
            </a:r>
          </a:p>
        </p:txBody>
      </p:sp>
      <p:sp>
        <p:nvSpPr>
          <p:cNvPr id="2" name="Date Placeholder 1">
            <a:extLst>
              <a:ext uri="{FF2B5EF4-FFF2-40B4-BE49-F238E27FC236}">
                <a16:creationId xmlns:a16="http://schemas.microsoft.com/office/drawing/2014/main" id="{834F0352-27A5-42E8-A1BC-61AF8034C709}"/>
              </a:ext>
            </a:extLst>
          </p:cNvPr>
          <p:cNvSpPr>
            <a:spLocks noGrp="1"/>
          </p:cNvSpPr>
          <p:nvPr>
            <p:ph type="dt" idx="1"/>
          </p:nvPr>
        </p:nvSpPr>
        <p:spPr/>
        <p:txBody>
          <a:bodyPr/>
          <a:lstStyle/>
          <a:p>
            <a:pPr>
              <a:defRPr/>
            </a:pPr>
            <a:r>
              <a:rPr lang="en-US" dirty="0"/>
              <a:t>01/11/2023</a:t>
            </a:r>
          </a:p>
        </p:txBody>
      </p:sp>
    </p:spTree>
    <p:extLst>
      <p:ext uri="{BB962C8B-B14F-4D97-AF65-F5344CB8AC3E}">
        <p14:creationId xmlns:p14="http://schemas.microsoft.com/office/powerpoint/2010/main" val="17241296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12BC8CC4-7FC3-482D-8F4F-A524ABC0B276}"/>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92085" indent="-303745">
              <a:defRPr sz="3800">
                <a:solidFill>
                  <a:schemeClr val="tx1"/>
                </a:solidFill>
                <a:latin typeface="Tahoma" panose="020B0604030504040204" pitchFamily="34" charset="0"/>
              </a:defRPr>
            </a:lvl2pPr>
            <a:lvl3pPr marL="1218334" indent="-243332">
              <a:defRPr sz="3800">
                <a:solidFill>
                  <a:schemeClr val="tx1"/>
                </a:solidFill>
                <a:latin typeface="Tahoma" panose="020B0604030504040204" pitchFamily="34" charset="0"/>
              </a:defRPr>
            </a:lvl3pPr>
            <a:lvl4pPr marL="1706675" indent="-243332">
              <a:defRPr sz="3800">
                <a:solidFill>
                  <a:schemeClr val="tx1"/>
                </a:solidFill>
                <a:latin typeface="Tahoma" panose="020B0604030504040204" pitchFamily="34" charset="0"/>
              </a:defRPr>
            </a:lvl4pPr>
            <a:lvl5pPr marL="2195015" indent="-243332">
              <a:defRPr sz="3800">
                <a:solidFill>
                  <a:schemeClr val="tx1"/>
                </a:solidFill>
                <a:latin typeface="Tahoma" panose="020B0604030504040204" pitchFamily="34" charset="0"/>
              </a:defRPr>
            </a:lvl5pPr>
            <a:lvl6pPr marL="2678321" indent="-243332" eaLnBrk="0" fontAlgn="base" hangingPunct="0">
              <a:spcBef>
                <a:spcPct val="0"/>
              </a:spcBef>
              <a:spcAft>
                <a:spcPct val="0"/>
              </a:spcAft>
              <a:defRPr sz="3800">
                <a:solidFill>
                  <a:schemeClr val="tx1"/>
                </a:solidFill>
                <a:latin typeface="Tahoma" panose="020B0604030504040204" pitchFamily="34" charset="0"/>
              </a:defRPr>
            </a:lvl6pPr>
            <a:lvl7pPr marL="3161628" indent="-243332" eaLnBrk="0" fontAlgn="base" hangingPunct="0">
              <a:spcBef>
                <a:spcPct val="0"/>
              </a:spcBef>
              <a:spcAft>
                <a:spcPct val="0"/>
              </a:spcAft>
              <a:defRPr sz="3800">
                <a:solidFill>
                  <a:schemeClr val="tx1"/>
                </a:solidFill>
                <a:latin typeface="Tahoma" panose="020B0604030504040204" pitchFamily="34" charset="0"/>
              </a:defRPr>
            </a:lvl7pPr>
            <a:lvl8pPr marL="3644934" indent="-243332" eaLnBrk="0" fontAlgn="base" hangingPunct="0">
              <a:spcBef>
                <a:spcPct val="0"/>
              </a:spcBef>
              <a:spcAft>
                <a:spcPct val="0"/>
              </a:spcAft>
              <a:defRPr sz="3800">
                <a:solidFill>
                  <a:schemeClr val="tx1"/>
                </a:solidFill>
                <a:latin typeface="Tahoma" panose="020B0604030504040204" pitchFamily="34" charset="0"/>
              </a:defRPr>
            </a:lvl8pPr>
            <a:lvl9pPr marL="4128240" indent="-243332" eaLnBrk="0" fontAlgn="base" hangingPunct="0">
              <a:spcBef>
                <a:spcPct val="0"/>
              </a:spcBef>
              <a:spcAft>
                <a:spcPct val="0"/>
              </a:spcAft>
              <a:defRPr sz="3800">
                <a:solidFill>
                  <a:schemeClr val="tx1"/>
                </a:solidFill>
                <a:latin typeface="Tahoma" panose="020B0604030504040204" pitchFamily="34" charset="0"/>
              </a:defRPr>
            </a:lvl9pPr>
          </a:lstStyle>
          <a:p>
            <a:fld id="{FA4907A9-1AC7-400B-8E4E-00711CA68F21}" type="slidenum">
              <a:rPr lang="en-US" altLang="en-US" sz="1300">
                <a:latin typeface="Arial" panose="020B0604020202020204" pitchFamily="34" charset="0"/>
              </a:rPr>
              <a:pPr/>
              <a:t>24</a:t>
            </a:fld>
            <a:endParaRPr lang="en-US" altLang="en-US" sz="1300" dirty="0">
              <a:latin typeface="Arial" panose="020B0604020202020204" pitchFamily="34" charset="0"/>
            </a:endParaRPr>
          </a:p>
        </p:txBody>
      </p:sp>
      <p:sp>
        <p:nvSpPr>
          <p:cNvPr id="58371" name="Rectangle 2">
            <a:extLst>
              <a:ext uri="{FF2B5EF4-FFF2-40B4-BE49-F238E27FC236}">
                <a16:creationId xmlns:a16="http://schemas.microsoft.com/office/drawing/2014/main" id="{4816DCA7-C112-4ABE-8D9E-3AF5F2CEF8FC}"/>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4E8BAC22-7FD2-4AEA-A794-50FCF52DB743}"/>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58373" name="Header Placeholder 1">
            <a:extLst>
              <a:ext uri="{FF2B5EF4-FFF2-40B4-BE49-F238E27FC236}">
                <a16:creationId xmlns:a16="http://schemas.microsoft.com/office/drawing/2014/main" id="{5AEC9BD0-BD16-4BA0-BFBD-958502CD6B65}"/>
              </a:ext>
            </a:extLst>
          </p:cNvPr>
          <p:cNvSpPr>
            <a:spLocks noGrp="1"/>
          </p:cNvSpPr>
          <p:nvPr>
            <p:ph type="hdr" sz="quarter"/>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r>
              <a:rPr lang="en-US" altLang="en-US" sz="1300" dirty="0">
                <a:latin typeface="Arial" panose="020B0604020202020204" pitchFamily="34" charset="0"/>
              </a:rPr>
              <a:t>Ethics and Open Meetings</a:t>
            </a:r>
          </a:p>
        </p:txBody>
      </p:sp>
      <p:sp>
        <p:nvSpPr>
          <p:cNvPr id="58375" name="Footer Placeholder 3">
            <a:extLst>
              <a:ext uri="{FF2B5EF4-FFF2-40B4-BE49-F238E27FC236}">
                <a16:creationId xmlns:a16="http://schemas.microsoft.com/office/drawing/2014/main" id="{AF1DF249-9DD5-4DA4-9CFA-B7E0D8FEB766}"/>
              </a:ext>
            </a:extLst>
          </p:cNvPr>
          <p:cNvSpPr>
            <a:spLocks noGrp="1"/>
          </p:cNvSpPr>
          <p:nvPr>
            <p:ph type="ftr" sz="quarter" idx="4"/>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r>
              <a:rPr lang="en-US" altLang="en-US" sz="1300" dirty="0">
                <a:latin typeface="Arial" panose="020B0604020202020204" pitchFamily="34" charset="0"/>
              </a:rPr>
              <a:t>Municipal Attorneys</a:t>
            </a:r>
          </a:p>
        </p:txBody>
      </p:sp>
      <p:sp>
        <p:nvSpPr>
          <p:cNvPr id="2" name="Date Placeholder 1">
            <a:extLst>
              <a:ext uri="{FF2B5EF4-FFF2-40B4-BE49-F238E27FC236}">
                <a16:creationId xmlns:a16="http://schemas.microsoft.com/office/drawing/2014/main" id="{A4985C75-D523-418E-8C72-114330880B01}"/>
              </a:ext>
            </a:extLst>
          </p:cNvPr>
          <p:cNvSpPr>
            <a:spLocks noGrp="1"/>
          </p:cNvSpPr>
          <p:nvPr>
            <p:ph type="dt" idx="1"/>
          </p:nvPr>
        </p:nvSpPr>
        <p:spPr/>
        <p:txBody>
          <a:bodyPr/>
          <a:lstStyle/>
          <a:p>
            <a:pPr>
              <a:defRPr/>
            </a:pPr>
            <a:r>
              <a:rPr lang="en-US" dirty="0"/>
              <a:t>01/11/2023</a:t>
            </a:r>
          </a:p>
        </p:txBody>
      </p:sp>
    </p:spTree>
    <p:extLst>
      <p:ext uri="{BB962C8B-B14F-4D97-AF65-F5344CB8AC3E}">
        <p14:creationId xmlns:p14="http://schemas.microsoft.com/office/powerpoint/2010/main" val="20052420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898CE284-057A-4334-9419-029A59044B83}"/>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92085" indent="-303745">
              <a:defRPr sz="3800">
                <a:solidFill>
                  <a:schemeClr val="tx1"/>
                </a:solidFill>
                <a:latin typeface="Tahoma" panose="020B0604030504040204" pitchFamily="34" charset="0"/>
              </a:defRPr>
            </a:lvl2pPr>
            <a:lvl3pPr marL="1218334" indent="-243332">
              <a:defRPr sz="3800">
                <a:solidFill>
                  <a:schemeClr val="tx1"/>
                </a:solidFill>
                <a:latin typeface="Tahoma" panose="020B0604030504040204" pitchFamily="34" charset="0"/>
              </a:defRPr>
            </a:lvl3pPr>
            <a:lvl4pPr marL="1706675" indent="-243332">
              <a:defRPr sz="3800">
                <a:solidFill>
                  <a:schemeClr val="tx1"/>
                </a:solidFill>
                <a:latin typeface="Tahoma" panose="020B0604030504040204" pitchFamily="34" charset="0"/>
              </a:defRPr>
            </a:lvl4pPr>
            <a:lvl5pPr marL="2195015" indent="-243332">
              <a:defRPr sz="3800">
                <a:solidFill>
                  <a:schemeClr val="tx1"/>
                </a:solidFill>
                <a:latin typeface="Tahoma" panose="020B0604030504040204" pitchFamily="34" charset="0"/>
              </a:defRPr>
            </a:lvl5pPr>
            <a:lvl6pPr marL="2678321" indent="-243332" eaLnBrk="0" fontAlgn="base" hangingPunct="0">
              <a:spcBef>
                <a:spcPct val="0"/>
              </a:spcBef>
              <a:spcAft>
                <a:spcPct val="0"/>
              </a:spcAft>
              <a:defRPr sz="3800">
                <a:solidFill>
                  <a:schemeClr val="tx1"/>
                </a:solidFill>
                <a:latin typeface="Tahoma" panose="020B0604030504040204" pitchFamily="34" charset="0"/>
              </a:defRPr>
            </a:lvl6pPr>
            <a:lvl7pPr marL="3161628" indent="-243332" eaLnBrk="0" fontAlgn="base" hangingPunct="0">
              <a:spcBef>
                <a:spcPct val="0"/>
              </a:spcBef>
              <a:spcAft>
                <a:spcPct val="0"/>
              </a:spcAft>
              <a:defRPr sz="3800">
                <a:solidFill>
                  <a:schemeClr val="tx1"/>
                </a:solidFill>
                <a:latin typeface="Tahoma" panose="020B0604030504040204" pitchFamily="34" charset="0"/>
              </a:defRPr>
            </a:lvl7pPr>
            <a:lvl8pPr marL="3644934" indent="-243332" eaLnBrk="0" fontAlgn="base" hangingPunct="0">
              <a:spcBef>
                <a:spcPct val="0"/>
              </a:spcBef>
              <a:spcAft>
                <a:spcPct val="0"/>
              </a:spcAft>
              <a:defRPr sz="3800">
                <a:solidFill>
                  <a:schemeClr val="tx1"/>
                </a:solidFill>
                <a:latin typeface="Tahoma" panose="020B0604030504040204" pitchFamily="34" charset="0"/>
              </a:defRPr>
            </a:lvl8pPr>
            <a:lvl9pPr marL="4128240" indent="-243332" eaLnBrk="0" fontAlgn="base" hangingPunct="0">
              <a:spcBef>
                <a:spcPct val="0"/>
              </a:spcBef>
              <a:spcAft>
                <a:spcPct val="0"/>
              </a:spcAft>
              <a:defRPr sz="3800">
                <a:solidFill>
                  <a:schemeClr val="tx1"/>
                </a:solidFill>
                <a:latin typeface="Tahoma" panose="020B0604030504040204" pitchFamily="34" charset="0"/>
              </a:defRPr>
            </a:lvl9pPr>
          </a:lstStyle>
          <a:p>
            <a:fld id="{97774584-C04D-4B6B-AC66-60A42C6C6A40}" type="slidenum">
              <a:rPr lang="en-US" altLang="en-US" sz="1300">
                <a:latin typeface="Arial" panose="020B0604020202020204" pitchFamily="34" charset="0"/>
              </a:rPr>
              <a:pPr/>
              <a:t>25</a:t>
            </a:fld>
            <a:endParaRPr lang="en-US" altLang="en-US" sz="1300" dirty="0">
              <a:latin typeface="Arial" panose="020B0604020202020204" pitchFamily="34" charset="0"/>
            </a:endParaRPr>
          </a:p>
        </p:txBody>
      </p:sp>
      <p:sp>
        <p:nvSpPr>
          <p:cNvPr id="59395" name="Rectangle 2">
            <a:extLst>
              <a:ext uri="{FF2B5EF4-FFF2-40B4-BE49-F238E27FC236}">
                <a16:creationId xmlns:a16="http://schemas.microsoft.com/office/drawing/2014/main" id="{20A7E047-88D5-4247-88EC-EE7A225081A1}"/>
              </a:ext>
            </a:extLst>
          </p:cNvPr>
          <p:cNvSpPr>
            <a:spLocks noGrp="1" noRot="1" noChangeAspect="1" noChangeArrowheads="1" noTextEdit="1"/>
          </p:cNvSpPr>
          <p:nvPr>
            <p:ph type="sldImg"/>
          </p:nvPr>
        </p:nvSpPr>
        <p:spPr>
          <a:ln/>
        </p:spPr>
      </p:sp>
      <p:sp>
        <p:nvSpPr>
          <p:cNvPr id="59396" name="Rectangle 3">
            <a:extLst>
              <a:ext uri="{FF2B5EF4-FFF2-40B4-BE49-F238E27FC236}">
                <a16:creationId xmlns:a16="http://schemas.microsoft.com/office/drawing/2014/main" id="{D20565D9-9DF1-4024-83F3-7BB3FF4C9446}"/>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59397" name="Header Placeholder 1">
            <a:extLst>
              <a:ext uri="{FF2B5EF4-FFF2-40B4-BE49-F238E27FC236}">
                <a16:creationId xmlns:a16="http://schemas.microsoft.com/office/drawing/2014/main" id="{5CCC9F07-B846-4BEE-B67F-20D2B9F5C962}"/>
              </a:ext>
            </a:extLst>
          </p:cNvPr>
          <p:cNvSpPr>
            <a:spLocks noGrp="1"/>
          </p:cNvSpPr>
          <p:nvPr>
            <p:ph type="hdr" sz="quarter"/>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r>
              <a:rPr lang="en-US" altLang="en-US" sz="1300" dirty="0">
                <a:latin typeface="Arial" panose="020B0604020202020204" pitchFamily="34" charset="0"/>
              </a:rPr>
              <a:t>Ethics and Open Meetings</a:t>
            </a:r>
          </a:p>
        </p:txBody>
      </p:sp>
      <p:sp>
        <p:nvSpPr>
          <p:cNvPr id="59399" name="Footer Placeholder 3">
            <a:extLst>
              <a:ext uri="{FF2B5EF4-FFF2-40B4-BE49-F238E27FC236}">
                <a16:creationId xmlns:a16="http://schemas.microsoft.com/office/drawing/2014/main" id="{A244797E-A901-41FF-97F1-240547F90C86}"/>
              </a:ext>
            </a:extLst>
          </p:cNvPr>
          <p:cNvSpPr>
            <a:spLocks noGrp="1"/>
          </p:cNvSpPr>
          <p:nvPr>
            <p:ph type="ftr" sz="quarter" idx="4"/>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r>
              <a:rPr lang="en-US" altLang="en-US" sz="1300" dirty="0">
                <a:latin typeface="Arial" panose="020B0604020202020204" pitchFamily="34" charset="0"/>
              </a:rPr>
              <a:t>Municipal Attorneys</a:t>
            </a:r>
          </a:p>
        </p:txBody>
      </p:sp>
      <p:sp>
        <p:nvSpPr>
          <p:cNvPr id="2" name="Date Placeholder 1">
            <a:extLst>
              <a:ext uri="{FF2B5EF4-FFF2-40B4-BE49-F238E27FC236}">
                <a16:creationId xmlns:a16="http://schemas.microsoft.com/office/drawing/2014/main" id="{12E28AFF-16E9-41F0-B028-2A9E2524F540}"/>
              </a:ext>
            </a:extLst>
          </p:cNvPr>
          <p:cNvSpPr>
            <a:spLocks noGrp="1"/>
          </p:cNvSpPr>
          <p:nvPr>
            <p:ph type="dt" idx="1"/>
          </p:nvPr>
        </p:nvSpPr>
        <p:spPr/>
        <p:txBody>
          <a:bodyPr/>
          <a:lstStyle/>
          <a:p>
            <a:pPr>
              <a:defRPr/>
            </a:pPr>
            <a:r>
              <a:rPr lang="en-US" dirty="0"/>
              <a:t>01/11/2023</a:t>
            </a:r>
          </a:p>
        </p:txBody>
      </p:sp>
    </p:spTree>
    <p:extLst>
      <p:ext uri="{BB962C8B-B14F-4D97-AF65-F5344CB8AC3E}">
        <p14:creationId xmlns:p14="http://schemas.microsoft.com/office/powerpoint/2010/main" val="10690485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231ACD9B-248C-4FD6-B386-58CD7848B798}"/>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64FFDC15-3F41-4BA4-8327-B15EE58C6B0C}" type="slidenum">
              <a:rPr lang="en-US" altLang="en-US" sz="1300">
                <a:latin typeface="Arial" panose="020B0604020202020204" pitchFamily="34" charset="0"/>
              </a:rPr>
              <a:pPr/>
              <a:t>26</a:t>
            </a:fld>
            <a:endParaRPr lang="en-US" altLang="en-US" sz="1300" dirty="0">
              <a:latin typeface="Arial" panose="020B0604020202020204" pitchFamily="34" charset="0"/>
            </a:endParaRPr>
          </a:p>
        </p:txBody>
      </p:sp>
      <p:sp>
        <p:nvSpPr>
          <p:cNvPr id="60419" name="Rectangle 2">
            <a:extLst>
              <a:ext uri="{FF2B5EF4-FFF2-40B4-BE49-F238E27FC236}">
                <a16:creationId xmlns:a16="http://schemas.microsoft.com/office/drawing/2014/main" id="{026B5C7D-C166-44F2-ADB8-7F1FD547F576}"/>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356B947B-D16E-4B2A-96BC-2C789A23CEA3}"/>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5F0CBA95-6225-4188-9B2A-E7D2449DB7A2}"/>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D36407E3-FA79-49FA-9B62-7301019A6B0A}"/>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78061F88-67AD-4570-A6CC-4FF0817485AE}"/>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36345196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6D42D852-6553-4906-B95D-47AF5DBD6911}"/>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303E0CE1-4E1A-4878-9382-788CE820B75C}" type="slidenum">
              <a:rPr lang="en-US" altLang="en-US" sz="1300">
                <a:latin typeface="Arial" panose="020B0604020202020204" pitchFamily="34" charset="0"/>
              </a:rPr>
              <a:pPr/>
              <a:t>27</a:t>
            </a:fld>
            <a:endParaRPr lang="en-US" altLang="en-US" sz="1300" dirty="0">
              <a:latin typeface="Arial" panose="020B0604020202020204" pitchFamily="34" charset="0"/>
            </a:endParaRPr>
          </a:p>
        </p:txBody>
      </p:sp>
      <p:sp>
        <p:nvSpPr>
          <p:cNvPr id="61443" name="Rectangle 2">
            <a:extLst>
              <a:ext uri="{FF2B5EF4-FFF2-40B4-BE49-F238E27FC236}">
                <a16:creationId xmlns:a16="http://schemas.microsoft.com/office/drawing/2014/main" id="{571B4C8B-6FF0-45DD-B2F3-B0D5567790FE}"/>
              </a:ext>
            </a:extLst>
          </p:cNvPr>
          <p:cNvSpPr>
            <a:spLocks noGrp="1" noRot="1" noChangeAspect="1" noChangeArrowheads="1" noTextEdit="1"/>
          </p:cNvSpPr>
          <p:nvPr>
            <p:ph type="sldImg"/>
          </p:nvPr>
        </p:nvSpPr>
        <p:spPr>
          <a:ln/>
        </p:spPr>
      </p:sp>
      <p:sp>
        <p:nvSpPr>
          <p:cNvPr id="61444" name="Rectangle 3">
            <a:extLst>
              <a:ext uri="{FF2B5EF4-FFF2-40B4-BE49-F238E27FC236}">
                <a16:creationId xmlns:a16="http://schemas.microsoft.com/office/drawing/2014/main" id="{F812C63A-C55B-4AD8-B7FA-9C25ACDFEDEA}"/>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1C8586ED-387F-4620-A04F-E9B688E36863}"/>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C61EC1C5-8A77-4D51-915A-A41B305F5380}"/>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E4911BB6-B9C1-412A-857E-4158BA189089}"/>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27708184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D4BBD360-E033-473C-906E-A7289BBA8614}"/>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25AF480F-B50A-4852-800F-32B7A8136EFD}" type="slidenum">
              <a:rPr lang="en-US" altLang="en-US" sz="1300">
                <a:latin typeface="Arial" panose="020B0604020202020204" pitchFamily="34" charset="0"/>
              </a:rPr>
              <a:pPr/>
              <a:t>28</a:t>
            </a:fld>
            <a:endParaRPr lang="en-US" altLang="en-US" sz="1300" dirty="0">
              <a:latin typeface="Arial" panose="020B0604020202020204" pitchFamily="34" charset="0"/>
            </a:endParaRPr>
          </a:p>
        </p:txBody>
      </p:sp>
      <p:sp>
        <p:nvSpPr>
          <p:cNvPr id="62467" name="Rectangle 2">
            <a:extLst>
              <a:ext uri="{FF2B5EF4-FFF2-40B4-BE49-F238E27FC236}">
                <a16:creationId xmlns:a16="http://schemas.microsoft.com/office/drawing/2014/main" id="{2C3164A7-7946-4F85-94E8-1CDD9E087FE8}"/>
              </a:ext>
            </a:extLst>
          </p:cNvPr>
          <p:cNvSpPr>
            <a:spLocks noGrp="1" noRot="1" noChangeAspect="1" noChangeArrowheads="1" noTextEdit="1"/>
          </p:cNvSpPr>
          <p:nvPr>
            <p:ph type="sldImg"/>
          </p:nvPr>
        </p:nvSpPr>
        <p:spPr>
          <a:ln/>
        </p:spPr>
      </p:sp>
      <p:sp>
        <p:nvSpPr>
          <p:cNvPr id="62468" name="Rectangle 3">
            <a:extLst>
              <a:ext uri="{FF2B5EF4-FFF2-40B4-BE49-F238E27FC236}">
                <a16:creationId xmlns:a16="http://schemas.microsoft.com/office/drawing/2014/main" id="{47B64B50-F9E4-46D7-9196-29D261EA65C6}"/>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DE229D9B-14C4-40F6-B042-066EC01C7D8C}"/>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2D9977E5-2B6A-4A3B-914E-B3EBB49C65C0}"/>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23D51978-9273-4FC7-9162-5B40E90F1F0B}"/>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16451813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BB177C8B-654F-45D2-B799-4284CBA4FFBC}"/>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DE7A11D6-D6C9-483D-A3E8-B8A4E6835FF8}" type="slidenum">
              <a:rPr lang="en-US" altLang="en-US" sz="1300">
                <a:latin typeface="Arial" panose="020B0604020202020204" pitchFamily="34" charset="0"/>
              </a:rPr>
              <a:pPr/>
              <a:t>29</a:t>
            </a:fld>
            <a:endParaRPr lang="en-US" altLang="en-US" sz="1300" dirty="0">
              <a:latin typeface="Arial" panose="020B0604020202020204" pitchFamily="34" charset="0"/>
            </a:endParaRPr>
          </a:p>
        </p:txBody>
      </p:sp>
      <p:sp>
        <p:nvSpPr>
          <p:cNvPr id="63491" name="Rectangle 2">
            <a:extLst>
              <a:ext uri="{FF2B5EF4-FFF2-40B4-BE49-F238E27FC236}">
                <a16:creationId xmlns:a16="http://schemas.microsoft.com/office/drawing/2014/main" id="{D6445BA7-0165-4EC2-A977-AD08114817F4}"/>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50937177-1D9F-4198-867F-72973F5C4049}"/>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4BD48448-27DA-4C4D-AB9F-7F88AB5C94DF}"/>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D6C91113-F33F-4913-A2BC-ACA250727967}"/>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2BC12C16-4E10-4ABA-B474-26602884F140}"/>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24245934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46611AD6-3AA9-482C-9928-4420C0616A64}"/>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13F5A6AC-9492-4707-82FF-3BE0876F0A14}" type="slidenum">
              <a:rPr lang="en-US" altLang="en-US" sz="1300">
                <a:latin typeface="Arial" panose="020B0604020202020204" pitchFamily="34" charset="0"/>
              </a:rPr>
              <a:pPr/>
              <a:t>30</a:t>
            </a:fld>
            <a:endParaRPr lang="en-US" altLang="en-US" sz="1300" dirty="0">
              <a:latin typeface="Arial" panose="020B0604020202020204" pitchFamily="34" charset="0"/>
            </a:endParaRPr>
          </a:p>
        </p:txBody>
      </p:sp>
      <p:sp>
        <p:nvSpPr>
          <p:cNvPr id="64515" name="Rectangle 2">
            <a:extLst>
              <a:ext uri="{FF2B5EF4-FFF2-40B4-BE49-F238E27FC236}">
                <a16:creationId xmlns:a16="http://schemas.microsoft.com/office/drawing/2014/main" id="{BAE4BA63-EE1F-4537-A0EB-ECE2D094724A}"/>
              </a:ext>
            </a:extLst>
          </p:cNvPr>
          <p:cNvSpPr>
            <a:spLocks noGrp="1" noRot="1" noChangeAspect="1" noChangeArrowheads="1" noTextEdit="1"/>
          </p:cNvSpPr>
          <p:nvPr>
            <p:ph type="sldImg"/>
          </p:nvPr>
        </p:nvSpPr>
        <p:spPr>
          <a:ln/>
        </p:spPr>
      </p:sp>
      <p:sp>
        <p:nvSpPr>
          <p:cNvPr id="64516" name="Rectangle 3">
            <a:extLst>
              <a:ext uri="{FF2B5EF4-FFF2-40B4-BE49-F238E27FC236}">
                <a16:creationId xmlns:a16="http://schemas.microsoft.com/office/drawing/2014/main" id="{1519F123-FECD-490B-AE22-8EC5E73F8A79}"/>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33882C0A-B00E-48DB-8EB5-E9219C4720C6}"/>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33A0475D-4353-4304-BE06-4D6A16B14EF4}"/>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85B278AC-2F4C-4D64-8340-F93A7F454928}"/>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34846112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A026F62E-06F9-47ED-9BE5-539C7B21EC7A}"/>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2AA85F20-7BD4-47A9-91DD-8B80562D209D}" type="slidenum">
              <a:rPr lang="en-US" altLang="en-US" sz="1300">
                <a:latin typeface="Arial" panose="020B0604020202020204" pitchFamily="34" charset="0"/>
              </a:rPr>
              <a:pPr/>
              <a:t>31</a:t>
            </a:fld>
            <a:endParaRPr lang="en-US" altLang="en-US" sz="1300" dirty="0">
              <a:latin typeface="Arial" panose="020B0604020202020204" pitchFamily="34" charset="0"/>
            </a:endParaRPr>
          </a:p>
        </p:txBody>
      </p:sp>
      <p:sp>
        <p:nvSpPr>
          <p:cNvPr id="25603" name="Rectangle 2">
            <a:extLst>
              <a:ext uri="{FF2B5EF4-FFF2-40B4-BE49-F238E27FC236}">
                <a16:creationId xmlns:a16="http://schemas.microsoft.com/office/drawing/2014/main" id="{4D8232F1-B0F5-4914-B276-1E3129123ADC}"/>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96EB3C79-4542-4A21-88BE-41C6F51688F7}"/>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99BB77E4-2B9F-40F5-8538-75C93A1A30C3}"/>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82986FFA-ABB2-448B-A8AF-93B168A12898}"/>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C8701A0A-0EDB-4CC0-9BD6-0CC6987BC28C}"/>
              </a:ext>
            </a:extLst>
          </p:cNvPr>
          <p:cNvSpPr>
            <a:spLocks noGrp="1"/>
          </p:cNvSpPr>
          <p:nvPr>
            <p:ph type="ftr" sz="quarter" idx="4"/>
          </p:nvPr>
        </p:nvSpPr>
        <p:spPr/>
        <p:txBody>
          <a:bodyPr/>
          <a:lstStyle/>
          <a:p>
            <a:pPr>
              <a:defRPr/>
            </a:pPr>
            <a:r>
              <a:rPr lang="en-US" dirty="0"/>
              <a:t>Municipal Attorneys</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443CA7A9-0C06-46EE-94DE-C092D0C194F5}"/>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92085" indent="-303745">
              <a:defRPr sz="3800">
                <a:solidFill>
                  <a:schemeClr val="tx1"/>
                </a:solidFill>
                <a:latin typeface="Tahoma" panose="020B0604030504040204" pitchFamily="34" charset="0"/>
              </a:defRPr>
            </a:lvl2pPr>
            <a:lvl3pPr marL="1218334" indent="-243332">
              <a:defRPr sz="3800">
                <a:solidFill>
                  <a:schemeClr val="tx1"/>
                </a:solidFill>
                <a:latin typeface="Tahoma" panose="020B0604030504040204" pitchFamily="34" charset="0"/>
              </a:defRPr>
            </a:lvl3pPr>
            <a:lvl4pPr marL="1706675" indent="-243332">
              <a:defRPr sz="3800">
                <a:solidFill>
                  <a:schemeClr val="tx1"/>
                </a:solidFill>
                <a:latin typeface="Tahoma" panose="020B0604030504040204" pitchFamily="34" charset="0"/>
              </a:defRPr>
            </a:lvl4pPr>
            <a:lvl5pPr marL="2195015" indent="-243332">
              <a:defRPr sz="3800">
                <a:solidFill>
                  <a:schemeClr val="tx1"/>
                </a:solidFill>
                <a:latin typeface="Tahoma" panose="020B0604030504040204" pitchFamily="34" charset="0"/>
              </a:defRPr>
            </a:lvl5pPr>
            <a:lvl6pPr marL="2678321" indent="-243332" eaLnBrk="0" fontAlgn="base" hangingPunct="0">
              <a:spcBef>
                <a:spcPct val="0"/>
              </a:spcBef>
              <a:spcAft>
                <a:spcPct val="0"/>
              </a:spcAft>
              <a:defRPr sz="3800">
                <a:solidFill>
                  <a:schemeClr val="tx1"/>
                </a:solidFill>
                <a:latin typeface="Tahoma" panose="020B0604030504040204" pitchFamily="34" charset="0"/>
              </a:defRPr>
            </a:lvl6pPr>
            <a:lvl7pPr marL="3161628" indent="-243332" eaLnBrk="0" fontAlgn="base" hangingPunct="0">
              <a:spcBef>
                <a:spcPct val="0"/>
              </a:spcBef>
              <a:spcAft>
                <a:spcPct val="0"/>
              </a:spcAft>
              <a:defRPr sz="3800">
                <a:solidFill>
                  <a:schemeClr val="tx1"/>
                </a:solidFill>
                <a:latin typeface="Tahoma" panose="020B0604030504040204" pitchFamily="34" charset="0"/>
              </a:defRPr>
            </a:lvl7pPr>
            <a:lvl8pPr marL="3644934" indent="-243332" eaLnBrk="0" fontAlgn="base" hangingPunct="0">
              <a:spcBef>
                <a:spcPct val="0"/>
              </a:spcBef>
              <a:spcAft>
                <a:spcPct val="0"/>
              </a:spcAft>
              <a:defRPr sz="3800">
                <a:solidFill>
                  <a:schemeClr val="tx1"/>
                </a:solidFill>
                <a:latin typeface="Tahoma" panose="020B0604030504040204" pitchFamily="34" charset="0"/>
              </a:defRPr>
            </a:lvl8pPr>
            <a:lvl9pPr marL="4128240" indent="-243332" eaLnBrk="0" fontAlgn="base" hangingPunct="0">
              <a:spcBef>
                <a:spcPct val="0"/>
              </a:spcBef>
              <a:spcAft>
                <a:spcPct val="0"/>
              </a:spcAft>
              <a:defRPr sz="3800">
                <a:solidFill>
                  <a:schemeClr val="tx1"/>
                </a:solidFill>
                <a:latin typeface="Tahoma" panose="020B0604030504040204" pitchFamily="34" charset="0"/>
              </a:defRPr>
            </a:lvl9pPr>
          </a:lstStyle>
          <a:p>
            <a:fld id="{436F2253-02DF-4A1B-B81A-7069A691C9FC}" type="slidenum">
              <a:rPr lang="en-US" altLang="en-US" sz="1300">
                <a:latin typeface="Arial" panose="020B0604020202020204" pitchFamily="34" charset="0"/>
              </a:rPr>
              <a:pPr/>
              <a:t>32</a:t>
            </a:fld>
            <a:endParaRPr lang="en-US" altLang="en-US" sz="1300" dirty="0">
              <a:latin typeface="Arial" panose="020B0604020202020204" pitchFamily="34" charset="0"/>
            </a:endParaRPr>
          </a:p>
        </p:txBody>
      </p:sp>
      <p:sp>
        <p:nvSpPr>
          <p:cNvPr id="65539" name="Rectangle 2">
            <a:extLst>
              <a:ext uri="{FF2B5EF4-FFF2-40B4-BE49-F238E27FC236}">
                <a16:creationId xmlns:a16="http://schemas.microsoft.com/office/drawing/2014/main" id="{E1E2E648-C995-46F7-824C-73BA352A4C39}"/>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5B9DA10E-47B6-49F9-AD95-205613D71956}"/>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173A057D-8672-42AC-A757-09E833C9D6C8}"/>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35F8E626-1E77-4956-AD33-26A865B287D0}"/>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ED985716-DB02-4745-BA75-45A0A69BD3D8}"/>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39783666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txBox="1">
            <a:spLocks noGrp="1" noChangeArrowheads="1"/>
          </p:cNvSpPr>
          <p:nvPr/>
        </p:nvSpPr>
        <p:spPr bwMode="auto">
          <a:xfrm>
            <a:off x="3884613" y="8685213"/>
            <a:ext cx="2971800" cy="457200"/>
          </a:xfrm>
          <a:prstGeom prst="rect">
            <a:avLst/>
          </a:prstGeom>
          <a:noFill/>
          <a:ln w="9525">
            <a:noFill/>
            <a:miter lim="800000"/>
            <a:headEnd/>
            <a:tailEnd/>
          </a:ln>
          <a:effectLst/>
        </p:spPr>
        <p:txBody>
          <a:bodyPr anchor="b"/>
          <a:lstStyle/>
          <a:p>
            <a:pPr algn="r"/>
            <a:fld id="{104F0D3F-C846-463C-A14E-D19DCCD24D54}" type="slidenum">
              <a:rPr lang="en-US" altLang="en-US" sz="1200">
                <a:latin typeface="Arial" charset="0"/>
              </a:rPr>
              <a:pPr algn="r"/>
              <a:t>33</a:t>
            </a:fld>
            <a:endParaRPr lang="en-US" altLang="en-US" sz="1200" dirty="0">
              <a:latin typeface="Arial" charset="0"/>
            </a:endParaRPr>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p:spPr>
        <p:txBody>
          <a:bodyPr/>
          <a:lstStyle/>
          <a:p>
            <a:pPr eaLnBrk="1" hangingPunct="1"/>
            <a:endParaRPr lang="en-US" altLang="en-US" dirty="0"/>
          </a:p>
        </p:txBody>
      </p:sp>
      <p:sp>
        <p:nvSpPr>
          <p:cNvPr id="108549" name="Header Placeholder 1"/>
          <p:cNvSpPr txBox="1">
            <a:spLocks noGrp="1"/>
          </p:cNvSpPr>
          <p:nvPr/>
        </p:nvSpPr>
        <p:spPr bwMode="auto">
          <a:xfrm>
            <a:off x="0" y="0"/>
            <a:ext cx="2971800" cy="457200"/>
          </a:xfrm>
          <a:prstGeom prst="rect">
            <a:avLst/>
          </a:prstGeom>
          <a:noFill/>
          <a:ln w="9525">
            <a:noFill/>
            <a:miter lim="800000"/>
            <a:headEnd/>
            <a:tailEnd/>
          </a:ln>
          <a:effectLst/>
        </p:spPr>
        <p:txBody>
          <a:bodyPr/>
          <a:lstStyle/>
          <a:p>
            <a:r>
              <a:rPr lang="en-US" altLang="en-US" sz="1200" dirty="0">
                <a:latin typeface="Arial" charset="0"/>
              </a:rPr>
              <a:t>EMCC Board</a:t>
            </a:r>
          </a:p>
        </p:txBody>
      </p:sp>
      <p:sp>
        <p:nvSpPr>
          <p:cNvPr id="108550" name="Date Placeholder 2"/>
          <p:cNvSpPr txBox="1">
            <a:spLocks noGrp="1"/>
          </p:cNvSpPr>
          <p:nvPr/>
        </p:nvSpPr>
        <p:spPr bwMode="auto">
          <a:xfrm>
            <a:off x="3884613" y="0"/>
            <a:ext cx="2971800" cy="457200"/>
          </a:xfrm>
          <a:prstGeom prst="rect">
            <a:avLst/>
          </a:prstGeom>
          <a:noFill/>
          <a:ln w="9525">
            <a:noFill/>
            <a:miter lim="800000"/>
            <a:headEnd/>
            <a:tailEnd/>
          </a:ln>
          <a:effectLst/>
        </p:spPr>
        <p:txBody>
          <a:bodyPr/>
          <a:lstStyle/>
          <a:p>
            <a:pPr algn="r"/>
            <a:r>
              <a:rPr lang="en-US" altLang="en-US" sz="1200" dirty="0">
                <a:latin typeface="Arial" charset="0"/>
              </a:rPr>
              <a:t>02/05/2018</a:t>
            </a:r>
          </a:p>
        </p:txBody>
      </p:sp>
      <p:sp>
        <p:nvSpPr>
          <p:cNvPr id="108551" name="Footer Placeholder 3"/>
          <p:cNvSpPr txBox="1">
            <a:spLocks noGrp="1"/>
          </p:cNvSpPr>
          <p:nvPr/>
        </p:nvSpPr>
        <p:spPr bwMode="auto">
          <a:xfrm>
            <a:off x="0" y="8685213"/>
            <a:ext cx="2971800" cy="457200"/>
          </a:xfrm>
          <a:prstGeom prst="rect">
            <a:avLst/>
          </a:prstGeom>
          <a:noFill/>
          <a:ln w="9525">
            <a:noFill/>
            <a:miter lim="800000"/>
            <a:headEnd/>
            <a:tailEnd/>
          </a:ln>
          <a:effectLst/>
        </p:spPr>
        <p:txBody>
          <a:bodyPr anchor="b"/>
          <a:lstStyle/>
          <a:p>
            <a:r>
              <a:rPr lang="en-US" altLang="en-US" sz="1200" dirty="0">
                <a:latin typeface="Arial" charset="0"/>
              </a:rPr>
              <a:t>Ethics and Open Meetings</a:t>
            </a:r>
          </a:p>
        </p:txBody>
      </p:sp>
    </p:spTree>
    <p:extLst>
      <p:ext uri="{BB962C8B-B14F-4D97-AF65-F5344CB8AC3E}">
        <p14:creationId xmlns:p14="http://schemas.microsoft.com/office/powerpoint/2010/main" val="31554264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FE3E21DF-CF69-4806-8394-768E4A086068}"/>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D1497AE1-2E06-4300-8398-A262897FF940}" type="slidenum">
              <a:rPr lang="en-US" altLang="en-US" sz="1300">
                <a:latin typeface="Arial" panose="020B0604020202020204" pitchFamily="34" charset="0"/>
              </a:rPr>
              <a:pPr/>
              <a:t>34</a:t>
            </a:fld>
            <a:endParaRPr lang="en-US" altLang="en-US" sz="1300" dirty="0">
              <a:latin typeface="Arial" panose="020B0604020202020204" pitchFamily="34" charset="0"/>
            </a:endParaRPr>
          </a:p>
        </p:txBody>
      </p:sp>
      <p:sp>
        <p:nvSpPr>
          <p:cNvPr id="66563" name="Rectangle 2">
            <a:extLst>
              <a:ext uri="{FF2B5EF4-FFF2-40B4-BE49-F238E27FC236}">
                <a16:creationId xmlns:a16="http://schemas.microsoft.com/office/drawing/2014/main" id="{AEB521C5-A31E-45C0-9F1C-F636E3F95E81}"/>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CEFFAE60-3425-49E6-992B-82C98DCF8271}"/>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59C7DB21-9D02-4154-8CAC-D6E0B5E61931}"/>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A5D8FA87-04BB-40C4-A0C2-D4DD1F107CEB}"/>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7246D811-6E68-44D9-B1A3-A5B76CCB3FDC}"/>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6385534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64226A0F-1AAD-475C-A885-643A3B4B69D1}"/>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C27A662E-73C5-4D8E-9BEF-9DC3FD4B5C8E}" type="slidenum">
              <a:rPr lang="en-US" altLang="en-US" sz="1300">
                <a:latin typeface="Arial" panose="020B0604020202020204" pitchFamily="34" charset="0"/>
              </a:rPr>
              <a:pPr/>
              <a:t>35</a:t>
            </a:fld>
            <a:endParaRPr lang="en-US" altLang="en-US" sz="1300" dirty="0">
              <a:latin typeface="Arial" panose="020B0604020202020204" pitchFamily="34" charset="0"/>
            </a:endParaRPr>
          </a:p>
        </p:txBody>
      </p:sp>
      <p:sp>
        <p:nvSpPr>
          <p:cNvPr id="67587" name="Rectangle 2">
            <a:extLst>
              <a:ext uri="{FF2B5EF4-FFF2-40B4-BE49-F238E27FC236}">
                <a16:creationId xmlns:a16="http://schemas.microsoft.com/office/drawing/2014/main" id="{F1FB1F42-94F1-4F75-AC65-E04559573706}"/>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574F1778-5A8C-4725-842A-44DFF398EF1F}"/>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5A6F78C0-38F7-45CC-A93C-608C8AC5AFC0}"/>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8BE19A6A-33CD-4687-A7A9-8D0E7B85F516}"/>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1D462CA8-B00D-4035-B398-751038A9DEB6}"/>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21630041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37B37CC8-2DCF-7450-65E5-6A3666F07F1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3600">
                <a:solidFill>
                  <a:schemeClr val="tx1"/>
                </a:solidFill>
                <a:latin typeface="Tahoma" panose="020B0604030504040204" pitchFamily="34" charset="0"/>
              </a:defRPr>
            </a:lvl1pPr>
            <a:lvl2pPr marL="742950" indent="-285750">
              <a:defRPr sz="3600">
                <a:solidFill>
                  <a:schemeClr val="tx1"/>
                </a:solidFill>
                <a:latin typeface="Tahoma" panose="020B0604030504040204" pitchFamily="34" charset="0"/>
              </a:defRPr>
            </a:lvl2pPr>
            <a:lvl3pPr marL="1143000" indent="-228600">
              <a:defRPr sz="3600">
                <a:solidFill>
                  <a:schemeClr val="tx1"/>
                </a:solidFill>
                <a:latin typeface="Tahoma" panose="020B0604030504040204" pitchFamily="34" charset="0"/>
              </a:defRPr>
            </a:lvl3pPr>
            <a:lvl4pPr marL="1600200" indent="-228600">
              <a:defRPr sz="3600">
                <a:solidFill>
                  <a:schemeClr val="tx1"/>
                </a:solidFill>
                <a:latin typeface="Tahoma" panose="020B0604030504040204" pitchFamily="34" charset="0"/>
              </a:defRPr>
            </a:lvl4pPr>
            <a:lvl5pPr marL="2057400" indent="-228600">
              <a:defRPr sz="3600">
                <a:solidFill>
                  <a:schemeClr val="tx1"/>
                </a:solidFill>
                <a:latin typeface="Tahoma" panose="020B0604030504040204" pitchFamily="34" charset="0"/>
              </a:defRPr>
            </a:lvl5pPr>
            <a:lvl6pPr marL="2514600" indent="-228600" eaLnBrk="0" fontAlgn="base" hangingPunct="0">
              <a:spcBef>
                <a:spcPct val="0"/>
              </a:spcBef>
              <a:spcAft>
                <a:spcPct val="0"/>
              </a:spcAft>
              <a:defRPr sz="3600">
                <a:solidFill>
                  <a:schemeClr val="tx1"/>
                </a:solidFill>
                <a:latin typeface="Tahoma" panose="020B0604030504040204" pitchFamily="34" charset="0"/>
              </a:defRPr>
            </a:lvl6pPr>
            <a:lvl7pPr marL="2971800" indent="-228600" eaLnBrk="0" fontAlgn="base" hangingPunct="0">
              <a:spcBef>
                <a:spcPct val="0"/>
              </a:spcBef>
              <a:spcAft>
                <a:spcPct val="0"/>
              </a:spcAft>
              <a:defRPr sz="3600">
                <a:solidFill>
                  <a:schemeClr val="tx1"/>
                </a:solidFill>
                <a:latin typeface="Tahoma" panose="020B0604030504040204" pitchFamily="34" charset="0"/>
              </a:defRPr>
            </a:lvl7pPr>
            <a:lvl8pPr marL="3429000" indent="-228600" eaLnBrk="0" fontAlgn="base" hangingPunct="0">
              <a:spcBef>
                <a:spcPct val="0"/>
              </a:spcBef>
              <a:spcAft>
                <a:spcPct val="0"/>
              </a:spcAft>
              <a:defRPr sz="3600">
                <a:solidFill>
                  <a:schemeClr val="tx1"/>
                </a:solidFill>
                <a:latin typeface="Tahoma" panose="020B0604030504040204" pitchFamily="34" charset="0"/>
              </a:defRPr>
            </a:lvl8pPr>
            <a:lvl9pPr marL="3886200" indent="-228600" eaLnBrk="0" fontAlgn="base" hangingPunct="0">
              <a:spcBef>
                <a:spcPct val="0"/>
              </a:spcBef>
              <a:spcAft>
                <a:spcPct val="0"/>
              </a:spcAft>
              <a:defRPr sz="3600">
                <a:solidFill>
                  <a:schemeClr val="tx1"/>
                </a:solidFill>
                <a:latin typeface="Tahoma" panose="020B0604030504040204" pitchFamily="34" charset="0"/>
              </a:defRPr>
            </a:lvl9pPr>
          </a:lstStyle>
          <a:p>
            <a:fld id="{B0276E07-6082-4BC4-9677-3ED55A40C153}" type="slidenum">
              <a:rPr lang="en-US" altLang="en-US" sz="1200" smtClean="0">
                <a:latin typeface="Arial" panose="020B0604020202020204" pitchFamily="34" charset="0"/>
              </a:rPr>
              <a:pPr/>
              <a:t>36</a:t>
            </a:fld>
            <a:endParaRPr lang="en-US" altLang="en-US" sz="1200" dirty="0">
              <a:latin typeface="Arial" panose="020B0604020202020204" pitchFamily="34" charset="0"/>
            </a:endParaRPr>
          </a:p>
        </p:txBody>
      </p:sp>
      <p:sp>
        <p:nvSpPr>
          <p:cNvPr id="35843" name="Rectangle 2">
            <a:extLst>
              <a:ext uri="{FF2B5EF4-FFF2-40B4-BE49-F238E27FC236}">
                <a16:creationId xmlns:a16="http://schemas.microsoft.com/office/drawing/2014/main" id="{AC4C9404-9F1F-1CE0-CBB3-5AE59B8C3F02}"/>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9AECEF9D-DA1F-1611-AB60-1CE3F133038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dirty="0">
              <a:latin typeface="Arial" panose="020B0604020202020204"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787FA2C1-A13C-48E4-A0CD-C5D13DCA59BA}"/>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AFD71ACA-2425-4674-9E92-4FE5C3AA68FB}" type="slidenum">
              <a:rPr lang="en-US" altLang="en-US" sz="1300">
                <a:latin typeface="Arial" panose="020B0604020202020204" pitchFamily="34" charset="0"/>
              </a:rPr>
              <a:pPr/>
              <a:t>37</a:t>
            </a:fld>
            <a:endParaRPr lang="en-US" altLang="en-US" sz="1300" dirty="0">
              <a:latin typeface="Arial" panose="020B0604020202020204" pitchFamily="34" charset="0"/>
            </a:endParaRPr>
          </a:p>
        </p:txBody>
      </p:sp>
      <p:sp>
        <p:nvSpPr>
          <p:cNvPr id="70659" name="Rectangle 2">
            <a:extLst>
              <a:ext uri="{FF2B5EF4-FFF2-40B4-BE49-F238E27FC236}">
                <a16:creationId xmlns:a16="http://schemas.microsoft.com/office/drawing/2014/main" id="{8D83B90D-8036-411B-A3DC-747D5E7D90E8}"/>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CD32B497-F2B1-45EA-ACA5-DB900D35F9AD}"/>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DCCCE17F-45C2-473E-B21F-8ABF18FD5111}"/>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11338241-F205-4E80-944E-D5668FD87D0A}"/>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C0F485BD-D9DB-49D4-8780-7EF49E92A510}"/>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29277641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3645C86A-F183-42D5-9BA8-9D93C5CE7958}"/>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8EE5599E-9D51-4FCE-8FF6-6F4B205DD72F}" type="slidenum">
              <a:rPr lang="en-US" altLang="en-US" sz="1300">
                <a:latin typeface="Arial" panose="020B0604020202020204" pitchFamily="34" charset="0"/>
              </a:rPr>
              <a:pPr/>
              <a:t>38</a:t>
            </a:fld>
            <a:endParaRPr lang="en-US" altLang="en-US" sz="1300" dirty="0">
              <a:latin typeface="Arial" panose="020B0604020202020204" pitchFamily="34" charset="0"/>
            </a:endParaRPr>
          </a:p>
        </p:txBody>
      </p:sp>
      <p:sp>
        <p:nvSpPr>
          <p:cNvPr id="71683" name="Rectangle 2">
            <a:extLst>
              <a:ext uri="{FF2B5EF4-FFF2-40B4-BE49-F238E27FC236}">
                <a16:creationId xmlns:a16="http://schemas.microsoft.com/office/drawing/2014/main" id="{71A5263A-EFBE-4E61-90D5-B60E3CE1AFF7}"/>
              </a:ext>
            </a:extLst>
          </p:cNvPr>
          <p:cNvSpPr>
            <a:spLocks noGrp="1" noRot="1" noChangeAspect="1" noChangeArrowheads="1" noTextEdit="1"/>
          </p:cNvSpPr>
          <p:nvPr>
            <p:ph type="sldImg"/>
          </p:nvPr>
        </p:nvSpPr>
        <p:spPr>
          <a:ln/>
        </p:spPr>
      </p:sp>
      <p:sp>
        <p:nvSpPr>
          <p:cNvPr id="71684" name="Rectangle 3">
            <a:extLst>
              <a:ext uri="{FF2B5EF4-FFF2-40B4-BE49-F238E27FC236}">
                <a16:creationId xmlns:a16="http://schemas.microsoft.com/office/drawing/2014/main" id="{B138D6CE-4A16-418A-A11B-2BA669A2F681}"/>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EC80172E-2409-4E50-9C1A-4FCF02BA9688}"/>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A2E2E7C9-68A8-42E0-B559-24D806B86D6D}"/>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FE646A61-A385-4989-8040-79DAECABAC68}"/>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35647649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a:extLst>
              <a:ext uri="{FF2B5EF4-FFF2-40B4-BE49-F238E27FC236}">
                <a16:creationId xmlns:a16="http://schemas.microsoft.com/office/drawing/2014/main" id="{3848CCFF-6939-4852-842E-6B43894858EF}"/>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E9B12FD5-AF70-415D-A19B-1DA456418B74}" type="slidenum">
              <a:rPr lang="en-US" altLang="en-US" sz="1300">
                <a:latin typeface="Arial" panose="020B0604020202020204" pitchFamily="34" charset="0"/>
              </a:rPr>
              <a:pPr/>
              <a:t>39</a:t>
            </a:fld>
            <a:endParaRPr lang="en-US" altLang="en-US" sz="1300" dirty="0">
              <a:latin typeface="Arial" panose="020B0604020202020204" pitchFamily="34" charset="0"/>
            </a:endParaRPr>
          </a:p>
        </p:txBody>
      </p:sp>
      <p:sp>
        <p:nvSpPr>
          <p:cNvPr id="72707" name="Rectangle 2">
            <a:extLst>
              <a:ext uri="{FF2B5EF4-FFF2-40B4-BE49-F238E27FC236}">
                <a16:creationId xmlns:a16="http://schemas.microsoft.com/office/drawing/2014/main" id="{E1F7F5AF-17FC-4029-8FAE-680996177730}"/>
              </a:ext>
            </a:extLst>
          </p:cNvPr>
          <p:cNvSpPr>
            <a:spLocks noGrp="1" noRot="1" noChangeAspect="1" noChangeArrowheads="1" noTextEdit="1"/>
          </p:cNvSpPr>
          <p:nvPr>
            <p:ph type="sldImg"/>
          </p:nvPr>
        </p:nvSpPr>
        <p:spPr>
          <a:ln/>
        </p:spPr>
      </p:sp>
      <p:sp>
        <p:nvSpPr>
          <p:cNvPr id="72708" name="Rectangle 3">
            <a:extLst>
              <a:ext uri="{FF2B5EF4-FFF2-40B4-BE49-F238E27FC236}">
                <a16:creationId xmlns:a16="http://schemas.microsoft.com/office/drawing/2014/main" id="{C844B5A4-8128-4BA2-80E2-0475E7ECEFD6}"/>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BEE998A2-1811-47D6-B85C-F7E7FCC28F1C}"/>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91A3B52E-BC5A-4218-96AA-72D09A968A84}"/>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742D8364-8092-41CB-8F11-73C2A8F1CACD}"/>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200070367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7"/>
          <p:cNvSpPr>
            <a:spLocks noGrp="1" noChangeArrowheads="1"/>
          </p:cNvSpPr>
          <p:nvPr>
            <p:ph type="sldNum" sz="quarter" idx="5"/>
          </p:nvPr>
        </p:nvSpPr>
        <p:spPr>
          <a:noFill/>
          <a:ln>
            <a:miter lim="800000"/>
            <a:headEnd/>
            <a:tailEnd/>
          </a:ln>
        </p:spPr>
        <p:txBody>
          <a:bodyPr/>
          <a:lstStyle/>
          <a:p>
            <a:fld id="{D56E1A9C-3F14-4BA3-9BD4-F566CFA1E3C6}" type="slidenum">
              <a:rPr lang="en-US" altLang="en-US" smtClean="0"/>
              <a:pPr/>
              <a:t>40</a:t>
            </a:fld>
            <a:endParaRPr lang="en-US" altLang="en-US" dirty="0"/>
          </a:p>
        </p:txBody>
      </p:sp>
      <p:sp>
        <p:nvSpPr>
          <p:cNvPr id="149507" name="Rectangle 2"/>
          <p:cNvSpPr>
            <a:spLocks noGrp="1" noRot="1" noChangeAspect="1" noChangeArrowheads="1" noTextEdit="1"/>
          </p:cNvSpPr>
          <p:nvPr>
            <p:ph type="sldImg"/>
          </p:nvPr>
        </p:nvSpPr>
        <p:spPr>
          <a:ln/>
        </p:spPr>
      </p:sp>
      <p:sp>
        <p:nvSpPr>
          <p:cNvPr id="149508" name="Rectangle 3"/>
          <p:cNvSpPr>
            <a:spLocks noGrp="1" noChangeArrowheads="1"/>
          </p:cNvSpPr>
          <p:nvPr>
            <p:ph type="body" idx="1"/>
          </p:nvPr>
        </p:nvSpPr>
        <p:spPr>
          <a:noFill/>
        </p:spPr>
        <p:txBody>
          <a:bodyPr/>
          <a:lstStyle/>
          <a:p>
            <a:endParaRPr lang="en-US" altLang="en-US" dirty="0"/>
          </a:p>
        </p:txBody>
      </p:sp>
      <p:sp>
        <p:nvSpPr>
          <p:cNvPr id="2" name="Header Placeholder 1"/>
          <p:cNvSpPr>
            <a:spLocks noGrp="1"/>
          </p:cNvSpPr>
          <p:nvPr>
            <p:ph type="hdr" sz="quarter" idx="10"/>
          </p:nvPr>
        </p:nvSpPr>
        <p:spPr/>
        <p:txBody>
          <a:bodyPr/>
          <a:lstStyle/>
          <a:p>
            <a:pPr>
              <a:defRPr/>
            </a:pPr>
            <a:r>
              <a:rPr lang="en-US" dirty="0"/>
              <a:t>Ethics and Open Meetings</a:t>
            </a:r>
          </a:p>
        </p:txBody>
      </p:sp>
      <p:sp>
        <p:nvSpPr>
          <p:cNvPr id="4" name="Date Placeholder 3">
            <a:extLst>
              <a:ext uri="{FF2B5EF4-FFF2-40B4-BE49-F238E27FC236}">
                <a16:creationId xmlns:a16="http://schemas.microsoft.com/office/drawing/2014/main" id="{E49D51D9-170F-4FB9-AA57-0873298D8B0D}"/>
              </a:ext>
            </a:extLst>
          </p:cNvPr>
          <p:cNvSpPr>
            <a:spLocks noGrp="1"/>
          </p:cNvSpPr>
          <p:nvPr>
            <p:ph type="dt" idx="1"/>
          </p:nvPr>
        </p:nvSpPr>
        <p:spPr/>
        <p:txBody>
          <a:bodyPr/>
          <a:lstStyle/>
          <a:p>
            <a:pPr>
              <a:defRPr/>
            </a:pPr>
            <a:r>
              <a:rPr lang="en-US" dirty="0"/>
              <a:t>01/11/2023</a:t>
            </a:r>
          </a:p>
        </p:txBody>
      </p:sp>
      <p:sp>
        <p:nvSpPr>
          <p:cNvPr id="5" name="Footer Placeholder 4">
            <a:extLst>
              <a:ext uri="{FF2B5EF4-FFF2-40B4-BE49-F238E27FC236}">
                <a16:creationId xmlns:a16="http://schemas.microsoft.com/office/drawing/2014/main" id="{35D32877-2B8C-4A69-8757-F661AB1D86B3}"/>
              </a:ext>
            </a:extLst>
          </p:cNvPr>
          <p:cNvSpPr>
            <a:spLocks noGrp="1"/>
          </p:cNvSpPr>
          <p:nvPr>
            <p:ph type="ftr" sz="quarter" idx="4"/>
          </p:nvPr>
        </p:nvSpPr>
        <p:spPr/>
        <p:txBody>
          <a:bodyPr/>
          <a:lstStyle/>
          <a:p>
            <a:pPr>
              <a:defRPr/>
            </a:pPr>
            <a:r>
              <a:rPr lang="en-US" dirty="0"/>
              <a:t>Municipal Attorneys</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lvl1pPr>
              <a:defRPr>
                <a:solidFill>
                  <a:schemeClr val="tx1"/>
                </a:solidFill>
                <a:latin typeface="Tahoma" panose="020B0604030504040204" pitchFamily="34" charset="0"/>
              </a:defRPr>
            </a:lvl1pPr>
            <a:lvl2pPr marL="785372" indent="-302066">
              <a:defRPr>
                <a:solidFill>
                  <a:schemeClr val="tx1"/>
                </a:solidFill>
                <a:latin typeface="Tahoma" panose="020B0604030504040204" pitchFamily="34" charset="0"/>
              </a:defRPr>
            </a:lvl2pPr>
            <a:lvl3pPr marL="1208265" indent="-241653">
              <a:defRPr>
                <a:solidFill>
                  <a:schemeClr val="tx1"/>
                </a:solidFill>
                <a:latin typeface="Tahoma" panose="020B0604030504040204" pitchFamily="34" charset="0"/>
              </a:defRPr>
            </a:lvl3pPr>
            <a:lvl4pPr marL="1691571" indent="-241653">
              <a:defRPr>
                <a:solidFill>
                  <a:schemeClr val="tx1"/>
                </a:solidFill>
                <a:latin typeface="Tahoma" panose="020B0604030504040204" pitchFamily="34" charset="0"/>
              </a:defRPr>
            </a:lvl4pPr>
            <a:lvl5pPr marL="2174878" indent="-241653">
              <a:defRPr>
                <a:solidFill>
                  <a:schemeClr val="tx1"/>
                </a:solidFill>
                <a:latin typeface="Tahoma" panose="020B0604030504040204" pitchFamily="34" charset="0"/>
              </a:defRPr>
            </a:lvl5pPr>
            <a:lvl6pPr marL="2658184" indent="-241653" algn="ctr" eaLnBrk="0" fontAlgn="base" hangingPunct="0">
              <a:spcBef>
                <a:spcPct val="0"/>
              </a:spcBef>
              <a:spcAft>
                <a:spcPct val="0"/>
              </a:spcAft>
              <a:defRPr>
                <a:solidFill>
                  <a:schemeClr val="tx1"/>
                </a:solidFill>
                <a:latin typeface="Tahoma" panose="020B0604030504040204" pitchFamily="34" charset="0"/>
              </a:defRPr>
            </a:lvl6pPr>
            <a:lvl7pPr marL="3141490" indent="-241653" algn="ctr" eaLnBrk="0" fontAlgn="base" hangingPunct="0">
              <a:spcBef>
                <a:spcPct val="0"/>
              </a:spcBef>
              <a:spcAft>
                <a:spcPct val="0"/>
              </a:spcAft>
              <a:defRPr>
                <a:solidFill>
                  <a:schemeClr val="tx1"/>
                </a:solidFill>
                <a:latin typeface="Tahoma" panose="020B0604030504040204" pitchFamily="34" charset="0"/>
              </a:defRPr>
            </a:lvl7pPr>
            <a:lvl8pPr marL="3624796" indent="-241653" algn="ctr" eaLnBrk="0" fontAlgn="base" hangingPunct="0">
              <a:spcBef>
                <a:spcPct val="0"/>
              </a:spcBef>
              <a:spcAft>
                <a:spcPct val="0"/>
              </a:spcAft>
              <a:defRPr>
                <a:solidFill>
                  <a:schemeClr val="tx1"/>
                </a:solidFill>
                <a:latin typeface="Tahoma" panose="020B0604030504040204" pitchFamily="34" charset="0"/>
              </a:defRPr>
            </a:lvl8pPr>
            <a:lvl9pPr marL="4108102" indent="-241653" algn="ctr" eaLnBrk="0" fontAlgn="base" hangingPunct="0">
              <a:spcBef>
                <a:spcPct val="0"/>
              </a:spcBef>
              <a:spcAft>
                <a:spcPct val="0"/>
              </a:spcAft>
              <a:defRPr>
                <a:solidFill>
                  <a:schemeClr val="tx1"/>
                </a:solidFill>
                <a:latin typeface="Tahoma" panose="020B0604030504040204" pitchFamily="34" charset="0"/>
              </a:defRPr>
            </a:lvl9pPr>
          </a:lstStyle>
          <a:p>
            <a:fld id="{779F7170-1C7F-4C46-9FD7-27A31602FAB5}" type="slidenum">
              <a:rPr lang="en-US" altLang="en-US">
                <a:latin typeface="Arial" panose="020B0604020202020204" pitchFamily="34" charset="0"/>
              </a:rPr>
              <a:pPr/>
              <a:t>41</a:t>
            </a:fld>
            <a:endParaRPr lang="en-US" altLang="en-US" dirty="0">
              <a:latin typeface="Arial" panose="020B0604020202020204" pitchFamily="34" charset="0"/>
            </a:endParaRPr>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p:spPr>
        <p:txBody>
          <a:bodyPr/>
          <a:lstStyle/>
          <a:p>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E6DC819F-6114-42B6-AF33-A3E3BED57FF8}"/>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BF19D4E9-D389-4F9C-9545-BAEDB13D28D6}"/>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4C8D8544-9B13-400C-B501-2BD7816551B0}"/>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341260067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a:extLst>
              <a:ext uri="{FF2B5EF4-FFF2-40B4-BE49-F238E27FC236}">
                <a16:creationId xmlns:a16="http://schemas.microsoft.com/office/drawing/2014/main" id="{F5F8382B-F15E-491A-A68F-E9C8090FA753}"/>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5905A8B2-4133-4C08-866D-77BEAB26D568}" type="slidenum">
              <a:rPr lang="en-US" altLang="en-US" sz="1300">
                <a:latin typeface="Arial" panose="020B0604020202020204" pitchFamily="34" charset="0"/>
              </a:rPr>
              <a:pPr/>
              <a:t>42</a:t>
            </a:fld>
            <a:endParaRPr lang="en-US" altLang="en-US" sz="1300" dirty="0">
              <a:latin typeface="Arial" panose="020B0604020202020204" pitchFamily="34" charset="0"/>
            </a:endParaRPr>
          </a:p>
        </p:txBody>
      </p:sp>
      <p:sp>
        <p:nvSpPr>
          <p:cNvPr id="74755" name="Rectangle 2">
            <a:extLst>
              <a:ext uri="{FF2B5EF4-FFF2-40B4-BE49-F238E27FC236}">
                <a16:creationId xmlns:a16="http://schemas.microsoft.com/office/drawing/2014/main" id="{121BB876-8813-40E1-B4A8-12227008DE03}"/>
              </a:ext>
            </a:extLst>
          </p:cNvPr>
          <p:cNvSpPr>
            <a:spLocks noGrp="1" noRot="1" noChangeAspect="1" noChangeArrowheads="1" noTextEdit="1"/>
          </p:cNvSpPr>
          <p:nvPr>
            <p:ph type="sldImg"/>
          </p:nvPr>
        </p:nvSpPr>
        <p:spPr>
          <a:ln/>
        </p:spPr>
      </p:sp>
      <p:sp>
        <p:nvSpPr>
          <p:cNvPr id="74756" name="Rectangle 3">
            <a:extLst>
              <a:ext uri="{FF2B5EF4-FFF2-40B4-BE49-F238E27FC236}">
                <a16:creationId xmlns:a16="http://schemas.microsoft.com/office/drawing/2014/main" id="{DAC8D95B-6C48-4242-B437-8290D6707F6D}"/>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8E129152-6367-4BFF-874A-5053126EFFCC}"/>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6A4DBB99-8A16-4F55-AEEB-90787CCD5603}"/>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B5C6EF66-625A-4D6D-AF62-A46A97FB6E8B}"/>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226751222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a:extLst>
              <a:ext uri="{FF2B5EF4-FFF2-40B4-BE49-F238E27FC236}">
                <a16:creationId xmlns:a16="http://schemas.microsoft.com/office/drawing/2014/main" id="{E7FA6F03-852D-4BFC-BF55-B3E7C1E05AB1}"/>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FBD48E1A-2E22-4E26-A736-BE19521C12D3}" type="slidenum">
              <a:rPr lang="en-US" altLang="en-US" sz="1300">
                <a:latin typeface="Arial" panose="020B0604020202020204" pitchFamily="34" charset="0"/>
              </a:rPr>
              <a:pPr/>
              <a:t>43</a:t>
            </a:fld>
            <a:endParaRPr lang="en-US" altLang="en-US" sz="1300" dirty="0">
              <a:latin typeface="Arial" panose="020B0604020202020204" pitchFamily="34" charset="0"/>
            </a:endParaRPr>
          </a:p>
        </p:txBody>
      </p:sp>
      <p:sp>
        <p:nvSpPr>
          <p:cNvPr id="75779" name="Rectangle 2">
            <a:extLst>
              <a:ext uri="{FF2B5EF4-FFF2-40B4-BE49-F238E27FC236}">
                <a16:creationId xmlns:a16="http://schemas.microsoft.com/office/drawing/2014/main" id="{EBEC5BBE-5FFA-4CE7-9376-B0B41AE05526}"/>
              </a:ext>
            </a:extLst>
          </p:cNvPr>
          <p:cNvSpPr>
            <a:spLocks noGrp="1" noRot="1" noChangeAspect="1" noChangeArrowheads="1" noTextEdit="1"/>
          </p:cNvSpPr>
          <p:nvPr>
            <p:ph type="sldImg"/>
          </p:nvPr>
        </p:nvSpPr>
        <p:spPr>
          <a:ln/>
        </p:spPr>
      </p:sp>
      <p:sp>
        <p:nvSpPr>
          <p:cNvPr id="75780" name="Rectangle 3">
            <a:extLst>
              <a:ext uri="{FF2B5EF4-FFF2-40B4-BE49-F238E27FC236}">
                <a16:creationId xmlns:a16="http://schemas.microsoft.com/office/drawing/2014/main" id="{17536476-41CD-4D63-BFF8-199AEBEEBCF6}"/>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B707108A-AB6D-4BA0-8767-F0A42A5660CF}"/>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ED48F0A9-F946-482B-8A51-E2D065404604}"/>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3FBB8AAF-67B9-4C09-99CF-450C376FE28D}"/>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63682123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a:extLst>
              <a:ext uri="{FF2B5EF4-FFF2-40B4-BE49-F238E27FC236}">
                <a16:creationId xmlns:a16="http://schemas.microsoft.com/office/drawing/2014/main" id="{727BC038-99B4-4FF6-8B0D-751808AD08EA}"/>
              </a:ext>
            </a:extLst>
          </p:cNvPr>
          <p:cNvSpPr>
            <a:spLocks noGrp="1" noChangeArrowheads="1"/>
          </p:cNvSpPr>
          <p:nvPr>
            <p:ph type="sldNum" sz="quarter" idx="5"/>
          </p:nvPr>
        </p:nvSpPr>
        <p:spPr>
          <a:noFill/>
        </p:spPr>
        <p:txBody>
          <a:bodyPr/>
          <a:lstStyle>
            <a:lvl1pPr>
              <a:defRPr sz="3800">
                <a:solidFill>
                  <a:schemeClr val="tx1"/>
                </a:solidFill>
                <a:latin typeface="Tahoma" panose="020B0604030504040204" pitchFamily="34" charset="0"/>
              </a:defRPr>
            </a:lvl1pPr>
            <a:lvl2pPr marL="785372" indent="-302066">
              <a:defRPr sz="3800">
                <a:solidFill>
                  <a:schemeClr val="tx1"/>
                </a:solidFill>
                <a:latin typeface="Tahoma" panose="020B0604030504040204" pitchFamily="34" charset="0"/>
              </a:defRPr>
            </a:lvl2pPr>
            <a:lvl3pPr marL="1208265" indent="-241653">
              <a:defRPr sz="3800">
                <a:solidFill>
                  <a:schemeClr val="tx1"/>
                </a:solidFill>
                <a:latin typeface="Tahoma" panose="020B0604030504040204" pitchFamily="34" charset="0"/>
              </a:defRPr>
            </a:lvl3pPr>
            <a:lvl4pPr marL="1691571" indent="-241653">
              <a:defRPr sz="3800">
                <a:solidFill>
                  <a:schemeClr val="tx1"/>
                </a:solidFill>
                <a:latin typeface="Tahoma" panose="020B0604030504040204" pitchFamily="34" charset="0"/>
              </a:defRPr>
            </a:lvl4pPr>
            <a:lvl5pPr marL="2174878" indent="-241653">
              <a:defRPr sz="3800">
                <a:solidFill>
                  <a:schemeClr val="tx1"/>
                </a:solidFill>
                <a:latin typeface="Tahoma" panose="020B0604030504040204" pitchFamily="34" charset="0"/>
              </a:defRPr>
            </a:lvl5pPr>
            <a:lvl6pPr marL="2658184" indent="-241653" eaLnBrk="0" fontAlgn="base" hangingPunct="0">
              <a:spcBef>
                <a:spcPct val="0"/>
              </a:spcBef>
              <a:spcAft>
                <a:spcPct val="0"/>
              </a:spcAft>
              <a:defRPr sz="3800">
                <a:solidFill>
                  <a:schemeClr val="tx1"/>
                </a:solidFill>
                <a:latin typeface="Tahoma" panose="020B0604030504040204" pitchFamily="34" charset="0"/>
              </a:defRPr>
            </a:lvl6pPr>
            <a:lvl7pPr marL="3141490" indent="-241653" eaLnBrk="0" fontAlgn="base" hangingPunct="0">
              <a:spcBef>
                <a:spcPct val="0"/>
              </a:spcBef>
              <a:spcAft>
                <a:spcPct val="0"/>
              </a:spcAft>
              <a:defRPr sz="3800">
                <a:solidFill>
                  <a:schemeClr val="tx1"/>
                </a:solidFill>
                <a:latin typeface="Tahoma" panose="020B0604030504040204" pitchFamily="34" charset="0"/>
              </a:defRPr>
            </a:lvl7pPr>
            <a:lvl8pPr marL="3624796" indent="-241653" eaLnBrk="0" fontAlgn="base" hangingPunct="0">
              <a:spcBef>
                <a:spcPct val="0"/>
              </a:spcBef>
              <a:spcAft>
                <a:spcPct val="0"/>
              </a:spcAft>
              <a:defRPr sz="3800">
                <a:solidFill>
                  <a:schemeClr val="tx1"/>
                </a:solidFill>
                <a:latin typeface="Tahoma" panose="020B0604030504040204" pitchFamily="34" charset="0"/>
              </a:defRPr>
            </a:lvl8pPr>
            <a:lvl9pPr marL="4108102" indent="-241653" eaLnBrk="0" fontAlgn="base" hangingPunct="0">
              <a:spcBef>
                <a:spcPct val="0"/>
              </a:spcBef>
              <a:spcAft>
                <a:spcPct val="0"/>
              </a:spcAft>
              <a:defRPr sz="3800">
                <a:solidFill>
                  <a:schemeClr val="tx1"/>
                </a:solidFill>
                <a:latin typeface="Tahoma" panose="020B0604030504040204" pitchFamily="34" charset="0"/>
              </a:defRPr>
            </a:lvl9pPr>
          </a:lstStyle>
          <a:p>
            <a:fld id="{FA008659-9792-4D1E-B1DF-09DB080BD40C}" type="slidenum">
              <a:rPr lang="en-US" altLang="en-US" sz="1300">
                <a:latin typeface="Arial" panose="020B0604020202020204" pitchFamily="34" charset="0"/>
              </a:rPr>
              <a:pPr/>
              <a:t>44</a:t>
            </a:fld>
            <a:endParaRPr lang="en-US" altLang="en-US" sz="1300" dirty="0">
              <a:latin typeface="Arial" panose="020B0604020202020204" pitchFamily="34" charset="0"/>
            </a:endParaRPr>
          </a:p>
        </p:txBody>
      </p:sp>
      <p:sp>
        <p:nvSpPr>
          <p:cNvPr id="77827" name="Rectangle 2">
            <a:extLst>
              <a:ext uri="{FF2B5EF4-FFF2-40B4-BE49-F238E27FC236}">
                <a16:creationId xmlns:a16="http://schemas.microsoft.com/office/drawing/2014/main" id="{166A2772-E47F-4EC5-8007-067974F3AB48}"/>
              </a:ext>
            </a:extLst>
          </p:cNvPr>
          <p:cNvSpPr>
            <a:spLocks noGrp="1" noRot="1" noChangeAspect="1" noChangeArrowheads="1" noTextEdit="1"/>
          </p:cNvSpPr>
          <p:nvPr>
            <p:ph type="sldImg"/>
          </p:nvPr>
        </p:nvSpPr>
        <p:spPr>
          <a:ln/>
        </p:spPr>
      </p:sp>
      <p:sp>
        <p:nvSpPr>
          <p:cNvPr id="77828" name="Rectangle 3">
            <a:extLst>
              <a:ext uri="{FF2B5EF4-FFF2-40B4-BE49-F238E27FC236}">
                <a16:creationId xmlns:a16="http://schemas.microsoft.com/office/drawing/2014/main" id="{9FC32A4D-0EC5-4B9F-99BF-F8666AA5541D}"/>
              </a:ext>
            </a:extLst>
          </p:cNvPr>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endParaRPr>
          </a:p>
        </p:txBody>
      </p:sp>
      <p:sp>
        <p:nvSpPr>
          <p:cNvPr id="2" name="Header Placeholder 1">
            <a:extLst>
              <a:ext uri="{FF2B5EF4-FFF2-40B4-BE49-F238E27FC236}">
                <a16:creationId xmlns:a16="http://schemas.microsoft.com/office/drawing/2014/main" id="{4E9C580D-5620-4102-8E69-9799007807E6}"/>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FB92D62D-A443-4970-A4E4-59C78325B3F1}"/>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A31BBA8D-394D-46A0-869B-227CCEEDB068}"/>
              </a:ext>
            </a:extLst>
          </p:cNvPr>
          <p:cNvSpPr>
            <a:spLocks noGrp="1"/>
          </p:cNvSpPr>
          <p:nvPr>
            <p:ph type="ftr" sz="quarter" idx="4"/>
          </p:nvPr>
        </p:nvSpPr>
        <p:spPr/>
        <p:txBody>
          <a:bodyPr/>
          <a:lstStyle/>
          <a:p>
            <a:pPr>
              <a:defRPr/>
            </a:pPr>
            <a:r>
              <a:rPr lang="en-US" dirty="0"/>
              <a:t>Municipal Attorneys</a:t>
            </a:r>
          </a:p>
        </p:txBody>
      </p:sp>
    </p:spTree>
    <p:extLst>
      <p:ext uri="{BB962C8B-B14F-4D97-AF65-F5344CB8AC3E}">
        <p14:creationId xmlns:p14="http://schemas.microsoft.com/office/powerpoint/2010/main" val="10099274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a:spLocks noGrp="1" noChangeArrowheads="1"/>
          </p:cNvSpPr>
          <p:nvPr>
            <p:ph type="sldNum" sz="quarter" idx="5"/>
          </p:nvPr>
        </p:nvSpPr>
        <p:spPr>
          <a:noFill/>
          <a:ln>
            <a:miter lim="800000"/>
            <a:headEnd/>
            <a:tailEnd/>
          </a:ln>
        </p:spPr>
        <p:txBody>
          <a:bodyPr/>
          <a:lstStyle/>
          <a:p>
            <a:fld id="{66B88232-A67B-4F72-8C54-D607B8435D25}" type="slidenum">
              <a:rPr lang="en-US" altLang="en-US" smtClean="0"/>
              <a:pPr/>
              <a:t>45</a:t>
            </a:fld>
            <a:endParaRPr lang="en-US" altLang="en-US" dirty="0"/>
          </a:p>
        </p:txBody>
      </p:sp>
      <p:sp>
        <p:nvSpPr>
          <p:cNvPr id="163843" name="Rectangle 2"/>
          <p:cNvSpPr>
            <a:spLocks noGrp="1" noRot="1" noChangeAspect="1" noChangeArrowheads="1" noTextEdit="1"/>
          </p:cNvSpPr>
          <p:nvPr>
            <p:ph type="sldImg"/>
          </p:nvPr>
        </p:nvSpPr>
        <p:spPr>
          <a:ln/>
        </p:spPr>
      </p:sp>
      <p:sp>
        <p:nvSpPr>
          <p:cNvPr id="163844" name="Rectangle 3"/>
          <p:cNvSpPr>
            <a:spLocks noGrp="1" noChangeArrowheads="1"/>
          </p:cNvSpPr>
          <p:nvPr>
            <p:ph type="body" idx="1"/>
          </p:nvPr>
        </p:nvSpPr>
        <p:spPr>
          <a:noFill/>
        </p:spPr>
        <p:txBody>
          <a:bodyPr/>
          <a:lstStyle/>
          <a:p>
            <a:endParaRPr lang="en-US" altLang="en-US" dirty="0"/>
          </a:p>
        </p:txBody>
      </p:sp>
      <p:sp>
        <p:nvSpPr>
          <p:cNvPr id="2" name="Header Placeholder 1">
            <a:extLst>
              <a:ext uri="{FF2B5EF4-FFF2-40B4-BE49-F238E27FC236}">
                <a16:creationId xmlns:a16="http://schemas.microsoft.com/office/drawing/2014/main" id="{B3705BB4-C8FB-4196-BC89-5EBBF0A65108}"/>
              </a:ext>
            </a:extLst>
          </p:cNvPr>
          <p:cNvSpPr>
            <a:spLocks noGrp="1"/>
          </p:cNvSpPr>
          <p:nvPr>
            <p:ph type="hdr" sz="quarter"/>
          </p:nvPr>
        </p:nvSpPr>
        <p:spPr/>
        <p:txBody>
          <a:bodyPr/>
          <a:lstStyle/>
          <a:p>
            <a:pPr>
              <a:defRPr/>
            </a:pPr>
            <a:r>
              <a:rPr lang="en-US" dirty="0"/>
              <a:t>Ethics and Open Meetings</a:t>
            </a:r>
          </a:p>
        </p:txBody>
      </p:sp>
      <p:sp>
        <p:nvSpPr>
          <p:cNvPr id="3" name="Date Placeholder 2">
            <a:extLst>
              <a:ext uri="{FF2B5EF4-FFF2-40B4-BE49-F238E27FC236}">
                <a16:creationId xmlns:a16="http://schemas.microsoft.com/office/drawing/2014/main" id="{5DA28111-6F62-434C-A2A8-38C779367480}"/>
              </a:ext>
            </a:extLst>
          </p:cNvPr>
          <p:cNvSpPr>
            <a:spLocks noGrp="1"/>
          </p:cNvSpPr>
          <p:nvPr>
            <p:ph type="dt" idx="1"/>
          </p:nvPr>
        </p:nvSpPr>
        <p:spPr/>
        <p:txBody>
          <a:bodyPr/>
          <a:lstStyle/>
          <a:p>
            <a:pPr>
              <a:defRPr/>
            </a:pPr>
            <a:r>
              <a:rPr lang="en-US" dirty="0"/>
              <a:t>01/11/2023</a:t>
            </a:r>
          </a:p>
        </p:txBody>
      </p:sp>
      <p:sp>
        <p:nvSpPr>
          <p:cNvPr id="4" name="Footer Placeholder 3">
            <a:extLst>
              <a:ext uri="{FF2B5EF4-FFF2-40B4-BE49-F238E27FC236}">
                <a16:creationId xmlns:a16="http://schemas.microsoft.com/office/drawing/2014/main" id="{3EDEEB87-B72C-42BF-8EDC-8EE7C255FD55}"/>
              </a:ext>
            </a:extLst>
          </p:cNvPr>
          <p:cNvSpPr>
            <a:spLocks noGrp="1"/>
          </p:cNvSpPr>
          <p:nvPr>
            <p:ph type="ftr" sz="quarter" idx="4"/>
          </p:nvPr>
        </p:nvSpPr>
        <p:spPr/>
        <p:txBody>
          <a:bodyPr/>
          <a:lstStyle/>
          <a:p>
            <a:pPr>
              <a:defRPr/>
            </a:pPr>
            <a:r>
              <a:rPr lang="en-US" dirty="0"/>
              <a:t>Municipal Attorneys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21538" name="Rectangle 2"/>
          <p:cNvSpPr>
            <a:spLocks noGrp="1" noChangeArrowheads="1"/>
          </p:cNvSpPr>
          <p:nvPr>
            <p:ph type="ctrTitle" sz="quarter"/>
          </p:nvPr>
        </p:nvSpPr>
        <p:spPr>
          <a:xfrm>
            <a:off x="685800" y="1676400"/>
            <a:ext cx="7772400" cy="1828800"/>
          </a:xfrm>
        </p:spPr>
        <p:txBody>
          <a:bodyPr/>
          <a:lstStyle>
            <a:lvl1pPr>
              <a:defRPr/>
            </a:lvl1pPr>
          </a:lstStyle>
          <a:p>
            <a:pPr lvl="0"/>
            <a:r>
              <a:rPr lang="en-US" noProof="0"/>
              <a:t>Click to edit Master title style</a:t>
            </a:r>
          </a:p>
        </p:txBody>
      </p:sp>
      <p:sp>
        <p:nvSpPr>
          <p:cNvPr id="321539" name="Rectangle 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US" noProof="0"/>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49B3B065-26D6-4688-8A05-60BD272F1A87}"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D88F9990-447C-4383-833B-A25CC884D5CC}"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588FAB3F-13B0-41D0-B898-E1BFCB13EB10}"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325D6A97-44F3-4103-BEC9-05CB04096A27}"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12ED36B9-5DC8-42F8-BBC7-7235C6EBEDB1}"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B6F1FE8F-E0B3-4B05-A608-D424A8ECF30E}"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D6ED1AA9-3563-4D80-A289-6A782D687FB1}"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9B3208E8-8BD4-4148-834E-A055A1768653}"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AFF08977-0F95-45B3-A57E-5AD2C9EB6B34}"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9DE8A29D-C538-4493-97EA-2A463C998BE3}"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1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81000"/>
            <a:ext cx="60198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DE1188DC-2A09-4F1B-BD0C-8C16801FFB17}"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20514" name="Rectangle 2"/>
          <p:cNvSpPr>
            <a:spLocks noGrp="1" noChangeArrowheads="1"/>
          </p:cNvSpPr>
          <p:nvPr>
            <p:ph type="title"/>
          </p:nvPr>
        </p:nvSpPr>
        <p:spPr bwMode="auto">
          <a:xfrm>
            <a:off x="457200" y="381000"/>
            <a:ext cx="8229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20515" name="Rectangle 3"/>
          <p:cNvSpPr>
            <a:spLocks noGrp="1" noChangeArrowheads="1"/>
          </p:cNvSpPr>
          <p:nvPr>
            <p:ph type="body" idx="1"/>
          </p:nvPr>
        </p:nvSpPr>
        <p:spPr bwMode="auto">
          <a:xfrm>
            <a:off x="457200" y="19812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20516"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defRPr sz="1400" dirty="0">
                <a:effectLst>
                  <a:outerShdw blurRad="38100" dist="38100" dir="2700000" algn="tl">
                    <a:srgbClr val="000000"/>
                  </a:outerShdw>
                </a:effectLst>
                <a:latin typeface="Arial" charset="0"/>
              </a:defRPr>
            </a:lvl1pPr>
          </a:lstStyle>
          <a:p>
            <a:pPr>
              <a:defRPr/>
            </a:pPr>
            <a:endParaRPr lang="en-US" dirty="0"/>
          </a:p>
        </p:txBody>
      </p:sp>
      <p:sp>
        <p:nvSpPr>
          <p:cNvPr id="320517"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dirty="0">
                <a:effectLst>
                  <a:outerShdw blurRad="38100" dist="38100" dir="2700000" algn="tl">
                    <a:srgbClr val="000000"/>
                  </a:outerShdw>
                </a:effectLst>
                <a:latin typeface="Arial" charset="0"/>
              </a:defRPr>
            </a:lvl1pPr>
          </a:lstStyle>
          <a:p>
            <a:pPr>
              <a:defRPr/>
            </a:pPr>
            <a:endParaRPr lang="en-US" dirty="0"/>
          </a:p>
        </p:txBody>
      </p:sp>
      <p:sp>
        <p:nvSpPr>
          <p:cNvPr id="320518"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latin typeface="Arial" charset="0"/>
              </a:defRPr>
            </a:lvl1pPr>
          </a:lstStyle>
          <a:p>
            <a:pPr>
              <a:defRPr/>
            </a:pPr>
            <a:fld id="{135268D0-0584-439B-BC59-C6647D838A88}" type="slidenum">
              <a:rPr lang="en-US"/>
              <a:pPr>
                <a:defRPr/>
              </a:pPr>
              <a:t>‹#›</a:t>
            </a:fld>
            <a:endParaRPr lang="en-US" dirty="0"/>
          </a:p>
        </p:txBody>
      </p:sp>
    </p:spTree>
  </p:cSld>
  <p:clrMap bg1="dk2" tx1="lt1" bg2="dk1"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65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65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0" y="5410200"/>
            <a:ext cx="9144000" cy="762000"/>
          </a:xfrm>
        </p:spPr>
        <p:txBody>
          <a:bodyPr/>
          <a:lstStyle/>
          <a:p>
            <a:pPr eaLnBrk="1" hangingPunct="1">
              <a:defRPr/>
            </a:pPr>
            <a:r>
              <a:rPr lang="en-US" sz="3600" dirty="0"/>
              <a:t>Ethics in Government &amp; Open Meetings</a:t>
            </a:r>
          </a:p>
        </p:txBody>
      </p:sp>
      <p:sp>
        <p:nvSpPr>
          <p:cNvPr id="2" name="Rectangle 8"/>
          <p:cNvSpPr>
            <a:spLocks noChangeArrowheads="1"/>
          </p:cNvSpPr>
          <p:nvPr/>
        </p:nvSpPr>
        <p:spPr bwMode="auto">
          <a:xfrm>
            <a:off x="381000" y="533400"/>
            <a:ext cx="8458200" cy="914400"/>
          </a:xfrm>
          <a:prstGeom prst="rect">
            <a:avLst/>
          </a:prstGeom>
          <a:noFill/>
          <a:ln w="9525">
            <a:noFill/>
            <a:miter lim="800000"/>
            <a:headEnd/>
            <a:tailEnd/>
          </a:ln>
          <a:effectLst/>
        </p:spPr>
        <p:txBody>
          <a:bodyPr anchor="b" anchorCtr="1"/>
          <a:lstStyle/>
          <a:p>
            <a:pPr eaLnBrk="1" hangingPunct="1"/>
            <a:r>
              <a:rPr lang="en-US" altLang="en-US" sz="3600" b="1" dirty="0">
                <a:latin typeface="Arial" charset="0"/>
              </a:rPr>
              <a:t>MISSISSIPPI ETHICS COMMISSION</a:t>
            </a:r>
          </a:p>
        </p:txBody>
      </p:sp>
      <p:sp>
        <p:nvSpPr>
          <p:cNvPr id="2052" name="Rectangle 11"/>
          <p:cNvSpPr>
            <a:spLocks noChangeArrowheads="1"/>
          </p:cNvSpPr>
          <p:nvPr/>
        </p:nvSpPr>
        <p:spPr bwMode="auto">
          <a:xfrm>
            <a:off x="381000" y="533400"/>
            <a:ext cx="8458200" cy="914400"/>
          </a:xfrm>
          <a:prstGeom prst="rect">
            <a:avLst/>
          </a:prstGeom>
          <a:noFill/>
          <a:ln w="9525">
            <a:noFill/>
            <a:miter lim="800000"/>
            <a:headEnd/>
            <a:tailEnd/>
          </a:ln>
          <a:effectLst/>
        </p:spPr>
        <p:txBody>
          <a:bodyPr anchor="b" anchorCtr="1"/>
          <a:lstStyle/>
          <a:p>
            <a:pPr eaLnBrk="1" hangingPunct="1"/>
            <a:r>
              <a:rPr lang="en-US" altLang="en-US" sz="3600" b="1" dirty="0">
                <a:latin typeface="Arial" charset="0"/>
              </a:rPr>
              <a:t>MISSISSIPPI ETHICS COMMISSION</a:t>
            </a:r>
          </a:p>
        </p:txBody>
      </p:sp>
      <p:sp>
        <p:nvSpPr>
          <p:cNvPr id="2053" name="Rectangle 12"/>
          <p:cNvSpPr>
            <a:spLocks noChangeArrowheads="1"/>
          </p:cNvSpPr>
          <p:nvPr/>
        </p:nvSpPr>
        <p:spPr bwMode="auto">
          <a:xfrm>
            <a:off x="152400" y="2552700"/>
            <a:ext cx="8839200"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algn="ctr" eaLnBrk="0" fontAlgn="base" hangingPunct="0">
              <a:spcBef>
                <a:spcPct val="0"/>
              </a:spcBef>
              <a:spcAft>
                <a:spcPct val="0"/>
              </a:spcAft>
              <a:defRPr>
                <a:solidFill>
                  <a:schemeClr val="tx1"/>
                </a:solidFill>
                <a:latin typeface="Tahoma" pitchFamily="34" charset="0"/>
              </a:defRPr>
            </a:lvl6pPr>
            <a:lvl7pPr marL="2971800" indent="-228600" algn="ctr" eaLnBrk="0" fontAlgn="base" hangingPunct="0">
              <a:spcBef>
                <a:spcPct val="0"/>
              </a:spcBef>
              <a:spcAft>
                <a:spcPct val="0"/>
              </a:spcAft>
              <a:defRPr>
                <a:solidFill>
                  <a:schemeClr val="tx1"/>
                </a:solidFill>
                <a:latin typeface="Tahoma" pitchFamily="34" charset="0"/>
              </a:defRPr>
            </a:lvl7pPr>
            <a:lvl8pPr marL="3429000" indent="-228600" algn="ctr" eaLnBrk="0" fontAlgn="base" hangingPunct="0">
              <a:spcBef>
                <a:spcPct val="0"/>
              </a:spcBef>
              <a:spcAft>
                <a:spcPct val="0"/>
              </a:spcAft>
              <a:defRPr>
                <a:solidFill>
                  <a:schemeClr val="tx1"/>
                </a:solidFill>
                <a:latin typeface="Tahoma" pitchFamily="34" charset="0"/>
              </a:defRPr>
            </a:lvl8pPr>
            <a:lvl9pPr marL="3886200" indent="-228600" algn="ctr" eaLnBrk="0" fontAlgn="base" hangingPunct="0">
              <a:spcBef>
                <a:spcPct val="0"/>
              </a:spcBef>
              <a:spcAft>
                <a:spcPct val="0"/>
              </a:spcAft>
              <a:defRPr>
                <a:solidFill>
                  <a:schemeClr val="tx1"/>
                </a:solidFill>
                <a:latin typeface="Tahoma" pitchFamily="34" charset="0"/>
              </a:defRPr>
            </a:lvl9pPr>
          </a:lstStyle>
          <a:p>
            <a:pPr eaLnBrk="1" hangingPunct="1">
              <a:defRPr/>
            </a:pPr>
            <a:r>
              <a:rPr lang="en-US" altLang="en-US" sz="3600" dirty="0">
                <a:solidFill>
                  <a:schemeClr val="accent1">
                    <a:lumMod val="40000"/>
                    <a:lumOff val="60000"/>
                  </a:schemeClr>
                </a:solidFill>
                <a:latin typeface="Arial" charset="0"/>
              </a:rPr>
              <a:t>Basic CMO Core Course:  Municipal Law</a:t>
            </a:r>
          </a:p>
          <a:p>
            <a:pPr eaLnBrk="1" hangingPunct="1">
              <a:defRPr/>
            </a:pPr>
            <a:r>
              <a:rPr lang="en-US" altLang="en-US" sz="3600" dirty="0">
                <a:solidFill>
                  <a:schemeClr val="accent1">
                    <a:lumMod val="40000"/>
                    <a:lumOff val="60000"/>
                  </a:schemeClr>
                </a:solidFill>
                <a:latin typeface="Arial" charset="0"/>
              </a:rPr>
              <a:t>June 29, 2026</a:t>
            </a:r>
          </a:p>
          <a:p>
            <a:pPr eaLnBrk="1" hangingPunct="1">
              <a:defRPr/>
            </a:pPr>
            <a:r>
              <a:rPr lang="en-US" altLang="en-US" sz="3600" dirty="0">
                <a:solidFill>
                  <a:schemeClr val="accent1">
                    <a:lumMod val="40000"/>
                    <a:lumOff val="60000"/>
                  </a:schemeClr>
                </a:solidFill>
                <a:latin typeface="Arial" charset="0"/>
              </a:rPr>
              <a:t>Gulf Coast Convention Center, Biloxi</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57200" y="0"/>
            <a:ext cx="8229600" cy="685800"/>
          </a:xfrm>
        </p:spPr>
        <p:txBody>
          <a:bodyPr/>
          <a:lstStyle/>
          <a:p>
            <a:pPr eaLnBrk="1" hangingPunct="1">
              <a:defRPr/>
            </a:pPr>
            <a:r>
              <a:rPr lang="en-US" sz="4000" u="sng" dirty="0"/>
              <a:t>MISSISSIPPI ETHICS COMMISSION</a:t>
            </a:r>
            <a:r>
              <a:rPr lang="en-US" sz="4000" dirty="0"/>
              <a:t> </a:t>
            </a:r>
          </a:p>
        </p:txBody>
      </p:sp>
      <p:sp>
        <p:nvSpPr>
          <p:cNvPr id="60419" name="Rectangle 3"/>
          <p:cNvSpPr>
            <a:spLocks noGrp="1" noChangeArrowheads="1"/>
          </p:cNvSpPr>
          <p:nvPr>
            <p:ph type="body" idx="1"/>
          </p:nvPr>
        </p:nvSpPr>
        <p:spPr>
          <a:xfrm>
            <a:off x="457200" y="914400"/>
            <a:ext cx="8229600" cy="5562600"/>
          </a:xfrm>
        </p:spPr>
        <p:txBody>
          <a:bodyPr/>
          <a:lstStyle/>
          <a:p>
            <a:pPr eaLnBrk="1" hangingPunct="1">
              <a:lnSpc>
                <a:spcPct val="90000"/>
              </a:lnSpc>
              <a:buFont typeface="Wingdings" pitchFamily="2" charset="2"/>
              <a:buNone/>
              <a:defRPr/>
            </a:pPr>
            <a:r>
              <a:rPr lang="en-US" sz="2800" dirty="0"/>
              <a:t>Administers and enforces the </a:t>
            </a:r>
            <a:r>
              <a:rPr lang="en-US" sz="2800" b="1" dirty="0"/>
              <a:t>Ethics in Government Law </a:t>
            </a:r>
            <a:r>
              <a:rPr lang="en-US" sz="2800" dirty="0"/>
              <a:t>by</a:t>
            </a:r>
          </a:p>
          <a:p>
            <a:pPr eaLnBrk="1" hangingPunct="1">
              <a:lnSpc>
                <a:spcPct val="90000"/>
              </a:lnSpc>
              <a:defRPr/>
            </a:pPr>
            <a:r>
              <a:rPr lang="en-US" sz="2800" dirty="0"/>
              <a:t>Keeping Statements of Economic Interest;</a:t>
            </a:r>
          </a:p>
          <a:p>
            <a:pPr eaLnBrk="1" hangingPunct="1">
              <a:lnSpc>
                <a:spcPct val="90000"/>
              </a:lnSpc>
              <a:defRPr/>
            </a:pPr>
            <a:r>
              <a:rPr lang="en-US" sz="2800" dirty="0"/>
              <a:t>Investigating alleged violations of law;</a:t>
            </a:r>
          </a:p>
          <a:p>
            <a:pPr eaLnBrk="1" hangingPunct="1">
              <a:lnSpc>
                <a:spcPct val="90000"/>
              </a:lnSpc>
              <a:defRPr/>
            </a:pPr>
            <a:r>
              <a:rPr lang="en-US" sz="2800" dirty="0"/>
              <a:t>Issuing written advisory opinions. </a:t>
            </a:r>
          </a:p>
          <a:p>
            <a:pPr eaLnBrk="1" hangingPunct="1">
              <a:lnSpc>
                <a:spcPct val="90000"/>
              </a:lnSpc>
              <a:defRPr/>
            </a:pPr>
            <a:endParaRPr lang="en-US" sz="2400" dirty="0"/>
          </a:p>
          <a:p>
            <a:pPr eaLnBrk="1" hangingPunct="1">
              <a:lnSpc>
                <a:spcPct val="90000"/>
              </a:lnSpc>
              <a:buNone/>
              <a:defRPr/>
            </a:pPr>
            <a:r>
              <a:rPr lang="en-US" sz="2800" dirty="0"/>
              <a:t>The Commission also enforces the</a:t>
            </a:r>
          </a:p>
          <a:p>
            <a:pPr eaLnBrk="1" hangingPunct="1">
              <a:lnSpc>
                <a:spcPct val="90000"/>
              </a:lnSpc>
              <a:defRPr/>
            </a:pPr>
            <a:r>
              <a:rPr lang="en-US" sz="2800" b="1" dirty="0"/>
              <a:t>Open Meetings Act </a:t>
            </a:r>
            <a:r>
              <a:rPr lang="en-US" sz="2800" dirty="0"/>
              <a:t>and</a:t>
            </a:r>
          </a:p>
          <a:p>
            <a:pPr eaLnBrk="1" hangingPunct="1">
              <a:lnSpc>
                <a:spcPct val="90000"/>
              </a:lnSpc>
              <a:defRPr/>
            </a:pPr>
            <a:r>
              <a:rPr lang="en-US" sz="2800" b="1" dirty="0"/>
              <a:t>Public Records Act</a:t>
            </a:r>
          </a:p>
          <a:p>
            <a:pPr eaLnBrk="1" hangingPunct="1">
              <a:lnSpc>
                <a:spcPct val="90000"/>
              </a:lnSpc>
              <a:defRPr/>
            </a:pPr>
            <a:endParaRPr lang="en-US" sz="2400" dirty="0"/>
          </a:p>
          <a:p>
            <a:pPr marL="0" indent="0" eaLnBrk="1" hangingPunct="1">
              <a:lnSpc>
                <a:spcPct val="90000"/>
              </a:lnSpc>
              <a:buNone/>
              <a:defRPr/>
            </a:pPr>
            <a:r>
              <a:rPr lang="en-US" sz="2800" dirty="0"/>
              <a:t>The Commission also issues advisory opinions on the </a:t>
            </a:r>
            <a:r>
              <a:rPr lang="en-US" sz="2800" b="1" dirty="0"/>
              <a:t>Campaign Finance Law </a:t>
            </a:r>
            <a:r>
              <a:rPr lang="en-US" sz="2800" dirty="0"/>
              <a:t>and levies fines for late filing of campaign finance reports.</a:t>
            </a:r>
          </a:p>
          <a:p>
            <a:pPr eaLnBrk="1" hangingPunct="1">
              <a:lnSpc>
                <a:spcPct val="90000"/>
              </a:lnSpc>
              <a:buFont typeface="Wingdings" pitchFamily="2" charset="2"/>
              <a:buNone/>
              <a:defRPr/>
            </a:pPr>
            <a:endParaRPr lang="en-US"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60418"/>
                                        </p:tgtEl>
                                        <p:attrNameLst>
                                          <p:attrName>style.visibility</p:attrName>
                                        </p:attrNameLst>
                                      </p:cBhvr>
                                      <p:to>
                                        <p:strVal val="visible"/>
                                      </p:to>
                                    </p:set>
                                    <p:anim calcmode="lin" valueType="num">
                                      <p:cBhvr>
                                        <p:cTn id="7" dur="1000" fill="hold"/>
                                        <p:tgtEl>
                                          <p:spTgt spid="60418"/>
                                        </p:tgtEl>
                                        <p:attrNameLst>
                                          <p:attrName>ppt_x</p:attrName>
                                        </p:attrNameLst>
                                      </p:cBhvr>
                                      <p:tavLst>
                                        <p:tav tm="0">
                                          <p:val>
                                            <p:strVal val="#ppt_x-.2"/>
                                          </p:val>
                                        </p:tav>
                                        <p:tav tm="100000">
                                          <p:val>
                                            <p:strVal val="#ppt_x"/>
                                          </p:val>
                                        </p:tav>
                                      </p:tavLst>
                                    </p:anim>
                                    <p:anim calcmode="lin" valueType="num">
                                      <p:cBhvr>
                                        <p:cTn id="8" dur="1000" fill="hold"/>
                                        <p:tgtEl>
                                          <p:spTgt spid="604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6041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60419">
                                            <p:txEl>
                                              <p:pRg st="0" end="0"/>
                                            </p:txEl>
                                          </p:spTgt>
                                        </p:tgtEl>
                                        <p:attrNameLst>
                                          <p:attrName>style.visibility</p:attrName>
                                        </p:attrNameLst>
                                      </p:cBhvr>
                                      <p:to>
                                        <p:strVal val="visible"/>
                                      </p:to>
                                    </p:set>
                                    <p:animEffect transition="in" filter="fade">
                                      <p:cBhvr>
                                        <p:cTn id="14" dur="500"/>
                                        <p:tgtEl>
                                          <p:spTgt spid="60419">
                                            <p:txEl>
                                              <p:pRg st="0" end="0"/>
                                            </p:txEl>
                                          </p:spTgt>
                                        </p:tgtEl>
                                      </p:cBhvr>
                                    </p:animEffect>
                                    <p:anim calcmode="lin" valueType="num">
                                      <p:cBhvr>
                                        <p:cTn id="15" dur="500" fill="hold"/>
                                        <p:tgtEl>
                                          <p:spTgt spid="6041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6041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60419">
                                            <p:txEl>
                                              <p:pRg st="1" end="1"/>
                                            </p:txEl>
                                          </p:spTgt>
                                        </p:tgtEl>
                                        <p:attrNameLst>
                                          <p:attrName>style.visibility</p:attrName>
                                        </p:attrNameLst>
                                      </p:cBhvr>
                                      <p:to>
                                        <p:strVal val="visible"/>
                                      </p:to>
                                    </p:set>
                                    <p:animEffect transition="in" filter="fade">
                                      <p:cBhvr>
                                        <p:cTn id="21" dur="500"/>
                                        <p:tgtEl>
                                          <p:spTgt spid="60419">
                                            <p:txEl>
                                              <p:pRg st="1" end="1"/>
                                            </p:txEl>
                                          </p:spTgt>
                                        </p:tgtEl>
                                      </p:cBhvr>
                                    </p:animEffect>
                                    <p:anim calcmode="lin" valueType="num">
                                      <p:cBhvr>
                                        <p:cTn id="22" dur="500" fill="hold"/>
                                        <p:tgtEl>
                                          <p:spTgt spid="60419">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60419">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60419">
                                            <p:txEl>
                                              <p:pRg st="2" end="2"/>
                                            </p:txEl>
                                          </p:spTgt>
                                        </p:tgtEl>
                                        <p:attrNameLst>
                                          <p:attrName>style.visibility</p:attrName>
                                        </p:attrNameLst>
                                      </p:cBhvr>
                                      <p:to>
                                        <p:strVal val="visible"/>
                                      </p:to>
                                    </p:set>
                                    <p:animEffect transition="in" filter="fade">
                                      <p:cBhvr>
                                        <p:cTn id="28" dur="500"/>
                                        <p:tgtEl>
                                          <p:spTgt spid="60419">
                                            <p:txEl>
                                              <p:pRg st="2" end="2"/>
                                            </p:txEl>
                                          </p:spTgt>
                                        </p:tgtEl>
                                      </p:cBhvr>
                                    </p:animEffect>
                                    <p:anim calcmode="lin" valueType="num">
                                      <p:cBhvr>
                                        <p:cTn id="29" dur="500" fill="hold"/>
                                        <p:tgtEl>
                                          <p:spTgt spid="60419">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60419">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60419">
                                            <p:txEl>
                                              <p:pRg st="3" end="3"/>
                                            </p:txEl>
                                          </p:spTgt>
                                        </p:tgtEl>
                                        <p:attrNameLst>
                                          <p:attrName>style.visibility</p:attrName>
                                        </p:attrNameLst>
                                      </p:cBhvr>
                                      <p:to>
                                        <p:strVal val="visible"/>
                                      </p:to>
                                    </p:set>
                                    <p:animEffect transition="in" filter="fade">
                                      <p:cBhvr>
                                        <p:cTn id="35" dur="500"/>
                                        <p:tgtEl>
                                          <p:spTgt spid="60419">
                                            <p:txEl>
                                              <p:pRg st="3" end="3"/>
                                            </p:txEl>
                                          </p:spTgt>
                                        </p:tgtEl>
                                      </p:cBhvr>
                                    </p:animEffect>
                                    <p:anim calcmode="lin" valueType="num">
                                      <p:cBhvr>
                                        <p:cTn id="36" dur="500" fill="hold"/>
                                        <p:tgtEl>
                                          <p:spTgt spid="60419">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60419">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4" presetClass="entr" presetSubtype="0" fill="hold" grpId="0" nodeType="clickEffect">
                                  <p:stCondLst>
                                    <p:cond delay="0"/>
                                  </p:stCondLst>
                                  <p:childTnLst>
                                    <p:set>
                                      <p:cBhvr>
                                        <p:cTn id="41" dur="1" fill="hold">
                                          <p:stCondLst>
                                            <p:cond delay="0"/>
                                          </p:stCondLst>
                                        </p:cTn>
                                        <p:tgtEl>
                                          <p:spTgt spid="60419">
                                            <p:txEl>
                                              <p:pRg st="5" end="5"/>
                                            </p:txEl>
                                          </p:spTgt>
                                        </p:tgtEl>
                                        <p:attrNameLst>
                                          <p:attrName>style.visibility</p:attrName>
                                        </p:attrNameLst>
                                      </p:cBhvr>
                                      <p:to>
                                        <p:strVal val="visible"/>
                                      </p:to>
                                    </p:set>
                                    <p:animEffect transition="in" filter="fade">
                                      <p:cBhvr>
                                        <p:cTn id="42" dur="500"/>
                                        <p:tgtEl>
                                          <p:spTgt spid="60419">
                                            <p:txEl>
                                              <p:pRg st="5" end="5"/>
                                            </p:txEl>
                                          </p:spTgt>
                                        </p:tgtEl>
                                      </p:cBhvr>
                                    </p:animEffect>
                                    <p:anim calcmode="lin" valueType="num">
                                      <p:cBhvr>
                                        <p:cTn id="43" dur="500" fill="hold"/>
                                        <p:tgtEl>
                                          <p:spTgt spid="60419">
                                            <p:txEl>
                                              <p:pRg st="5" end="5"/>
                                            </p:txEl>
                                          </p:spTgt>
                                        </p:tgtEl>
                                        <p:attrNameLst>
                                          <p:attrName>ppt_x</p:attrName>
                                        </p:attrNameLst>
                                      </p:cBhvr>
                                      <p:tavLst>
                                        <p:tav tm="0">
                                          <p:val>
                                            <p:strVal val="#ppt_x"/>
                                          </p:val>
                                        </p:tav>
                                        <p:tav tm="100000">
                                          <p:val>
                                            <p:strVal val="#ppt_x"/>
                                          </p:val>
                                        </p:tav>
                                      </p:tavLst>
                                    </p:anim>
                                    <p:anim calcmode="lin" valueType="num">
                                      <p:cBhvr>
                                        <p:cTn id="44" dur="500" fill="hold"/>
                                        <p:tgtEl>
                                          <p:spTgt spid="60419">
                                            <p:txEl>
                                              <p:pRg st="5" end="5"/>
                                            </p:txEl>
                                          </p:spTgt>
                                        </p:tgtEl>
                                        <p:attrNameLst>
                                          <p:attrName>ppt_y</p:attrName>
                                        </p:attrNameLst>
                                      </p:cBhvr>
                                      <p:tavLst>
                                        <p:tav tm="0">
                                          <p:val>
                                            <p:strVal val="#ppt_y+.05"/>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4" presetClass="entr" presetSubtype="0" fill="hold" grpId="0" nodeType="clickEffect">
                                  <p:stCondLst>
                                    <p:cond delay="0"/>
                                  </p:stCondLst>
                                  <p:childTnLst>
                                    <p:set>
                                      <p:cBhvr>
                                        <p:cTn id="48" dur="1" fill="hold">
                                          <p:stCondLst>
                                            <p:cond delay="0"/>
                                          </p:stCondLst>
                                        </p:cTn>
                                        <p:tgtEl>
                                          <p:spTgt spid="60419">
                                            <p:txEl>
                                              <p:pRg st="6" end="6"/>
                                            </p:txEl>
                                          </p:spTgt>
                                        </p:tgtEl>
                                        <p:attrNameLst>
                                          <p:attrName>style.visibility</p:attrName>
                                        </p:attrNameLst>
                                      </p:cBhvr>
                                      <p:to>
                                        <p:strVal val="visible"/>
                                      </p:to>
                                    </p:set>
                                    <p:animEffect transition="in" filter="fade">
                                      <p:cBhvr>
                                        <p:cTn id="49" dur="500"/>
                                        <p:tgtEl>
                                          <p:spTgt spid="60419">
                                            <p:txEl>
                                              <p:pRg st="6" end="6"/>
                                            </p:txEl>
                                          </p:spTgt>
                                        </p:tgtEl>
                                      </p:cBhvr>
                                    </p:animEffect>
                                    <p:anim calcmode="lin" valueType="num">
                                      <p:cBhvr>
                                        <p:cTn id="50" dur="500" fill="hold"/>
                                        <p:tgtEl>
                                          <p:spTgt spid="60419">
                                            <p:txEl>
                                              <p:pRg st="6" end="6"/>
                                            </p:txEl>
                                          </p:spTgt>
                                        </p:tgtEl>
                                        <p:attrNameLst>
                                          <p:attrName>ppt_x</p:attrName>
                                        </p:attrNameLst>
                                      </p:cBhvr>
                                      <p:tavLst>
                                        <p:tav tm="0">
                                          <p:val>
                                            <p:strVal val="#ppt_x"/>
                                          </p:val>
                                        </p:tav>
                                        <p:tav tm="100000">
                                          <p:val>
                                            <p:strVal val="#ppt_x"/>
                                          </p:val>
                                        </p:tav>
                                      </p:tavLst>
                                    </p:anim>
                                    <p:anim calcmode="lin" valueType="num">
                                      <p:cBhvr>
                                        <p:cTn id="51" dur="500" fill="hold"/>
                                        <p:tgtEl>
                                          <p:spTgt spid="60419">
                                            <p:txEl>
                                              <p:pRg st="6" end="6"/>
                                            </p:txEl>
                                          </p:spTgt>
                                        </p:tgtEl>
                                        <p:attrNameLst>
                                          <p:attrName>ppt_y</p:attrName>
                                        </p:attrNameLst>
                                      </p:cBhvr>
                                      <p:tavLst>
                                        <p:tav tm="0">
                                          <p:val>
                                            <p:strVal val="#ppt_y+.05"/>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4" presetClass="entr" presetSubtype="0" fill="hold" grpId="0" nodeType="clickEffect">
                                  <p:stCondLst>
                                    <p:cond delay="0"/>
                                  </p:stCondLst>
                                  <p:childTnLst>
                                    <p:set>
                                      <p:cBhvr>
                                        <p:cTn id="55" dur="1" fill="hold">
                                          <p:stCondLst>
                                            <p:cond delay="0"/>
                                          </p:stCondLst>
                                        </p:cTn>
                                        <p:tgtEl>
                                          <p:spTgt spid="60419">
                                            <p:txEl>
                                              <p:pRg st="7" end="7"/>
                                            </p:txEl>
                                          </p:spTgt>
                                        </p:tgtEl>
                                        <p:attrNameLst>
                                          <p:attrName>style.visibility</p:attrName>
                                        </p:attrNameLst>
                                      </p:cBhvr>
                                      <p:to>
                                        <p:strVal val="visible"/>
                                      </p:to>
                                    </p:set>
                                    <p:animEffect transition="in" filter="fade">
                                      <p:cBhvr>
                                        <p:cTn id="56" dur="500"/>
                                        <p:tgtEl>
                                          <p:spTgt spid="60419">
                                            <p:txEl>
                                              <p:pRg st="7" end="7"/>
                                            </p:txEl>
                                          </p:spTgt>
                                        </p:tgtEl>
                                      </p:cBhvr>
                                    </p:animEffect>
                                    <p:anim calcmode="lin" valueType="num">
                                      <p:cBhvr>
                                        <p:cTn id="57" dur="500" fill="hold"/>
                                        <p:tgtEl>
                                          <p:spTgt spid="60419">
                                            <p:txEl>
                                              <p:pRg st="7" end="7"/>
                                            </p:txEl>
                                          </p:spTgt>
                                        </p:tgtEl>
                                        <p:attrNameLst>
                                          <p:attrName>ppt_x</p:attrName>
                                        </p:attrNameLst>
                                      </p:cBhvr>
                                      <p:tavLst>
                                        <p:tav tm="0">
                                          <p:val>
                                            <p:strVal val="#ppt_x"/>
                                          </p:val>
                                        </p:tav>
                                        <p:tav tm="100000">
                                          <p:val>
                                            <p:strVal val="#ppt_x"/>
                                          </p:val>
                                        </p:tav>
                                      </p:tavLst>
                                    </p:anim>
                                    <p:anim calcmode="lin" valueType="num">
                                      <p:cBhvr>
                                        <p:cTn id="58" dur="500" fill="hold"/>
                                        <p:tgtEl>
                                          <p:spTgt spid="60419">
                                            <p:txEl>
                                              <p:pRg st="7" end="7"/>
                                            </p:txEl>
                                          </p:spTgt>
                                        </p:tgtEl>
                                        <p:attrNameLst>
                                          <p:attrName>ppt_y</p:attrName>
                                        </p:attrNameLst>
                                      </p:cBhvr>
                                      <p:tavLst>
                                        <p:tav tm="0">
                                          <p:val>
                                            <p:strVal val="#ppt_y+.05"/>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4" presetClass="entr" presetSubtype="0" fill="hold" grpId="0" nodeType="clickEffect">
                                  <p:stCondLst>
                                    <p:cond delay="0"/>
                                  </p:stCondLst>
                                  <p:childTnLst>
                                    <p:set>
                                      <p:cBhvr>
                                        <p:cTn id="62" dur="1" fill="hold">
                                          <p:stCondLst>
                                            <p:cond delay="0"/>
                                          </p:stCondLst>
                                        </p:cTn>
                                        <p:tgtEl>
                                          <p:spTgt spid="60419">
                                            <p:txEl>
                                              <p:pRg st="9" end="9"/>
                                            </p:txEl>
                                          </p:spTgt>
                                        </p:tgtEl>
                                        <p:attrNameLst>
                                          <p:attrName>style.visibility</p:attrName>
                                        </p:attrNameLst>
                                      </p:cBhvr>
                                      <p:to>
                                        <p:strVal val="visible"/>
                                      </p:to>
                                    </p:set>
                                    <p:animEffect transition="in" filter="fade">
                                      <p:cBhvr>
                                        <p:cTn id="63" dur="500"/>
                                        <p:tgtEl>
                                          <p:spTgt spid="60419">
                                            <p:txEl>
                                              <p:pRg st="9" end="9"/>
                                            </p:txEl>
                                          </p:spTgt>
                                        </p:tgtEl>
                                      </p:cBhvr>
                                    </p:animEffect>
                                    <p:anim calcmode="lin" valueType="num">
                                      <p:cBhvr>
                                        <p:cTn id="64" dur="500" fill="hold"/>
                                        <p:tgtEl>
                                          <p:spTgt spid="60419">
                                            <p:txEl>
                                              <p:pRg st="9" end="9"/>
                                            </p:txEl>
                                          </p:spTgt>
                                        </p:tgtEl>
                                        <p:attrNameLst>
                                          <p:attrName>ppt_x</p:attrName>
                                        </p:attrNameLst>
                                      </p:cBhvr>
                                      <p:tavLst>
                                        <p:tav tm="0">
                                          <p:val>
                                            <p:strVal val="#ppt_x"/>
                                          </p:val>
                                        </p:tav>
                                        <p:tav tm="100000">
                                          <p:val>
                                            <p:strVal val="#ppt_x"/>
                                          </p:val>
                                        </p:tav>
                                      </p:tavLst>
                                    </p:anim>
                                    <p:anim calcmode="lin" valueType="num">
                                      <p:cBhvr>
                                        <p:cTn id="65" dur="500" fill="hold"/>
                                        <p:tgtEl>
                                          <p:spTgt spid="60419">
                                            <p:txEl>
                                              <p:pRg st="9" end="9"/>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p:bldP spid="6041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4" name="Rectangle 6"/>
          <p:cNvSpPr>
            <a:spLocks noGrp="1" noChangeArrowheads="1"/>
          </p:cNvSpPr>
          <p:nvPr>
            <p:ph type="title"/>
          </p:nvPr>
        </p:nvSpPr>
        <p:spPr>
          <a:xfrm>
            <a:off x="457200" y="152400"/>
            <a:ext cx="8229600" cy="1371600"/>
          </a:xfrm>
        </p:spPr>
        <p:txBody>
          <a:bodyPr/>
          <a:lstStyle/>
          <a:p>
            <a:pPr eaLnBrk="1" hangingPunct="1">
              <a:defRPr/>
            </a:pPr>
            <a:r>
              <a:rPr lang="en-US" b="1" dirty="0"/>
              <a:t>Ethics Enforcement </a:t>
            </a:r>
          </a:p>
        </p:txBody>
      </p:sp>
      <p:sp>
        <p:nvSpPr>
          <p:cNvPr id="94215" name="Rectangle 7"/>
          <p:cNvSpPr>
            <a:spLocks noGrp="1" noChangeArrowheads="1"/>
          </p:cNvSpPr>
          <p:nvPr>
            <p:ph type="body" idx="1"/>
          </p:nvPr>
        </p:nvSpPr>
        <p:spPr>
          <a:xfrm>
            <a:off x="457200" y="1447800"/>
            <a:ext cx="8229600" cy="5029200"/>
          </a:xfrm>
        </p:spPr>
        <p:txBody>
          <a:bodyPr/>
          <a:lstStyle/>
          <a:p>
            <a:pPr eaLnBrk="1" hangingPunct="1">
              <a:defRPr/>
            </a:pPr>
            <a:r>
              <a:rPr lang="en-US" dirty="0"/>
              <a:t>Confidential investigation must be authorized by the commission and begins with a sworn complaint.</a:t>
            </a:r>
          </a:p>
          <a:p>
            <a:pPr eaLnBrk="1" hangingPunct="1">
              <a:defRPr/>
            </a:pPr>
            <a:r>
              <a:rPr lang="en-US" dirty="0"/>
              <a:t>Respondent will receive the complaint and have 30 days to respond.</a:t>
            </a:r>
          </a:p>
          <a:p>
            <a:pPr eaLnBrk="1" hangingPunct="1">
              <a:defRPr/>
            </a:pPr>
            <a:r>
              <a:rPr lang="en-US" dirty="0"/>
              <a:t>Commission can impose </a:t>
            </a:r>
            <a:r>
              <a:rPr lang="en-US" dirty="0">
                <a:solidFill>
                  <a:srgbClr val="FFFF00"/>
                </a:solidFill>
              </a:rPr>
              <a:t>fines up to $10,000 per violation</a:t>
            </a:r>
            <a:r>
              <a:rPr lang="en-US" dirty="0"/>
              <a:t>, disgorgement, censures and equitable remedies on all public servants. </a:t>
            </a:r>
          </a:p>
        </p:txBody>
      </p:sp>
    </p:spTree>
    <p:extLst>
      <p:ext uri="{BB962C8B-B14F-4D97-AF65-F5344CB8AC3E}">
        <p14:creationId xmlns:p14="http://schemas.microsoft.com/office/powerpoint/2010/main" val="36090709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1670" name="Rectangle 6"/>
          <p:cNvSpPr>
            <a:spLocks noGrp="1" noChangeArrowheads="1"/>
          </p:cNvSpPr>
          <p:nvPr>
            <p:ph type="title"/>
          </p:nvPr>
        </p:nvSpPr>
        <p:spPr>
          <a:xfrm>
            <a:off x="457200" y="381000"/>
            <a:ext cx="8229600" cy="1130300"/>
          </a:xfrm>
        </p:spPr>
        <p:txBody>
          <a:bodyPr/>
          <a:lstStyle/>
          <a:p>
            <a:pPr eaLnBrk="1" hangingPunct="1">
              <a:defRPr/>
            </a:pPr>
            <a:r>
              <a:rPr lang="en-US" b="1" dirty="0"/>
              <a:t>Eight Basic Prohibitions</a:t>
            </a:r>
          </a:p>
        </p:txBody>
      </p:sp>
      <p:sp>
        <p:nvSpPr>
          <p:cNvPr id="241671" name="Rectangle 7"/>
          <p:cNvSpPr>
            <a:spLocks noGrp="1" noChangeArrowheads="1"/>
          </p:cNvSpPr>
          <p:nvPr>
            <p:ph type="body" idx="1"/>
          </p:nvPr>
        </p:nvSpPr>
        <p:spPr>
          <a:xfrm>
            <a:off x="457200" y="1295400"/>
            <a:ext cx="8458200" cy="5105400"/>
          </a:xfrm>
        </p:spPr>
        <p:txBody>
          <a:bodyPr/>
          <a:lstStyle/>
          <a:p>
            <a:pPr marL="609600" indent="-609600" eaLnBrk="1" hangingPunct="1">
              <a:defRPr/>
            </a:pPr>
            <a:r>
              <a:rPr lang="en-US" dirty="0"/>
              <a:t>Board Member Contracts</a:t>
            </a:r>
          </a:p>
          <a:p>
            <a:pPr marL="609600" indent="-609600" eaLnBrk="1" hangingPunct="1">
              <a:defRPr/>
            </a:pPr>
            <a:r>
              <a:rPr lang="en-US" dirty="0"/>
              <a:t>Use of Office</a:t>
            </a:r>
          </a:p>
          <a:p>
            <a:pPr marL="609600" indent="-609600" eaLnBrk="1" hangingPunct="1">
              <a:defRPr/>
            </a:pPr>
            <a:r>
              <a:rPr lang="en-US" dirty="0"/>
              <a:t>Contracting</a:t>
            </a:r>
          </a:p>
          <a:p>
            <a:pPr marL="609600" indent="-609600" eaLnBrk="1" hangingPunct="1">
              <a:defRPr/>
            </a:pPr>
            <a:r>
              <a:rPr lang="en-US" dirty="0"/>
              <a:t>Purchasing Goods and Services</a:t>
            </a:r>
          </a:p>
          <a:p>
            <a:pPr marL="609600" indent="-609600" eaLnBrk="1" hangingPunct="1">
              <a:defRPr/>
            </a:pPr>
            <a:r>
              <a:rPr lang="en-US" dirty="0"/>
              <a:t>Purchasing Securities</a:t>
            </a:r>
          </a:p>
          <a:p>
            <a:pPr marL="609600" indent="-609600" eaLnBrk="1" hangingPunct="1">
              <a:defRPr/>
            </a:pPr>
            <a:r>
              <a:rPr lang="en-US" dirty="0"/>
              <a:t>Insider Lobbying</a:t>
            </a:r>
          </a:p>
          <a:p>
            <a:pPr marL="609600" indent="-609600" eaLnBrk="1" hangingPunct="1">
              <a:defRPr/>
            </a:pPr>
            <a:r>
              <a:rPr lang="en-US" dirty="0"/>
              <a:t>Post Government Employment</a:t>
            </a:r>
          </a:p>
          <a:p>
            <a:pPr marL="609600" indent="-609600" eaLnBrk="1" hangingPunct="1">
              <a:defRPr/>
            </a:pPr>
            <a:r>
              <a:rPr lang="en-US" dirty="0"/>
              <a:t>Insider Information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41670"/>
                                        </p:tgtEl>
                                        <p:attrNameLst>
                                          <p:attrName>style.visibility</p:attrName>
                                        </p:attrNameLst>
                                      </p:cBhvr>
                                      <p:to>
                                        <p:strVal val="visible"/>
                                      </p:to>
                                    </p:set>
                                    <p:anim calcmode="lin" valueType="num">
                                      <p:cBhvr>
                                        <p:cTn id="7" dur="500" fill="hold"/>
                                        <p:tgtEl>
                                          <p:spTgt spid="241670"/>
                                        </p:tgtEl>
                                        <p:attrNameLst>
                                          <p:attrName>ppt_w</p:attrName>
                                        </p:attrNameLst>
                                      </p:cBhvr>
                                      <p:tavLst>
                                        <p:tav tm="0">
                                          <p:val>
                                            <p:fltVal val="0"/>
                                          </p:val>
                                        </p:tav>
                                        <p:tav tm="100000">
                                          <p:val>
                                            <p:strVal val="#ppt_w"/>
                                          </p:val>
                                        </p:tav>
                                      </p:tavLst>
                                    </p:anim>
                                    <p:anim calcmode="lin" valueType="num">
                                      <p:cBhvr>
                                        <p:cTn id="8" dur="500" fill="hold"/>
                                        <p:tgtEl>
                                          <p:spTgt spid="241670"/>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241671">
                                            <p:txEl>
                                              <p:pRg st="0" end="0"/>
                                            </p:txEl>
                                          </p:spTgt>
                                        </p:tgtEl>
                                        <p:attrNameLst>
                                          <p:attrName>style.visibility</p:attrName>
                                        </p:attrNameLst>
                                      </p:cBhvr>
                                      <p:to>
                                        <p:strVal val="visible"/>
                                      </p:to>
                                    </p:set>
                                    <p:anim calcmode="lin" valueType="num">
                                      <p:cBhvr>
                                        <p:cTn id="13" dur="500" fill="hold"/>
                                        <p:tgtEl>
                                          <p:spTgt spid="241671">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241671">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241671">
                                            <p:txEl>
                                              <p:pRg st="1" end="1"/>
                                            </p:txEl>
                                          </p:spTgt>
                                        </p:tgtEl>
                                        <p:attrNameLst>
                                          <p:attrName>style.visibility</p:attrName>
                                        </p:attrNameLst>
                                      </p:cBhvr>
                                      <p:to>
                                        <p:strVal val="visible"/>
                                      </p:to>
                                    </p:set>
                                    <p:anim calcmode="lin" valueType="num">
                                      <p:cBhvr>
                                        <p:cTn id="19" dur="500" fill="hold"/>
                                        <p:tgtEl>
                                          <p:spTgt spid="241671">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241671">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241671">
                                            <p:txEl>
                                              <p:pRg st="2" end="2"/>
                                            </p:txEl>
                                          </p:spTgt>
                                        </p:tgtEl>
                                        <p:attrNameLst>
                                          <p:attrName>style.visibility</p:attrName>
                                        </p:attrNameLst>
                                      </p:cBhvr>
                                      <p:to>
                                        <p:strVal val="visible"/>
                                      </p:to>
                                    </p:set>
                                    <p:anim calcmode="lin" valueType="num">
                                      <p:cBhvr>
                                        <p:cTn id="25" dur="500" fill="hold"/>
                                        <p:tgtEl>
                                          <p:spTgt spid="241671">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241671">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241671">
                                            <p:txEl>
                                              <p:pRg st="3" end="3"/>
                                            </p:txEl>
                                          </p:spTgt>
                                        </p:tgtEl>
                                        <p:attrNameLst>
                                          <p:attrName>style.visibility</p:attrName>
                                        </p:attrNameLst>
                                      </p:cBhvr>
                                      <p:to>
                                        <p:strVal val="visible"/>
                                      </p:to>
                                    </p:set>
                                    <p:anim calcmode="lin" valueType="num">
                                      <p:cBhvr>
                                        <p:cTn id="31" dur="500" fill="hold"/>
                                        <p:tgtEl>
                                          <p:spTgt spid="241671">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241671">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241671">
                                            <p:txEl>
                                              <p:pRg st="4" end="4"/>
                                            </p:txEl>
                                          </p:spTgt>
                                        </p:tgtEl>
                                        <p:attrNameLst>
                                          <p:attrName>style.visibility</p:attrName>
                                        </p:attrNameLst>
                                      </p:cBhvr>
                                      <p:to>
                                        <p:strVal val="visible"/>
                                      </p:to>
                                    </p:set>
                                    <p:anim calcmode="lin" valueType="num">
                                      <p:cBhvr>
                                        <p:cTn id="37" dur="500" fill="hold"/>
                                        <p:tgtEl>
                                          <p:spTgt spid="241671">
                                            <p:txEl>
                                              <p:pRg st="4" end="4"/>
                                            </p:txEl>
                                          </p:spTgt>
                                        </p:tgtEl>
                                        <p:attrNameLst>
                                          <p:attrName>ppt_w</p:attrName>
                                        </p:attrNameLst>
                                      </p:cBhvr>
                                      <p:tavLst>
                                        <p:tav tm="0">
                                          <p:val>
                                            <p:fltVal val="0"/>
                                          </p:val>
                                        </p:tav>
                                        <p:tav tm="100000">
                                          <p:val>
                                            <p:strVal val="#ppt_w"/>
                                          </p:val>
                                        </p:tav>
                                      </p:tavLst>
                                    </p:anim>
                                    <p:anim calcmode="lin" valueType="num">
                                      <p:cBhvr>
                                        <p:cTn id="38" dur="500" fill="hold"/>
                                        <p:tgtEl>
                                          <p:spTgt spid="241671">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241671">
                                            <p:txEl>
                                              <p:pRg st="5" end="5"/>
                                            </p:txEl>
                                          </p:spTgt>
                                        </p:tgtEl>
                                        <p:attrNameLst>
                                          <p:attrName>style.visibility</p:attrName>
                                        </p:attrNameLst>
                                      </p:cBhvr>
                                      <p:to>
                                        <p:strVal val="visible"/>
                                      </p:to>
                                    </p:set>
                                    <p:anim calcmode="lin" valueType="num">
                                      <p:cBhvr>
                                        <p:cTn id="43" dur="500" fill="hold"/>
                                        <p:tgtEl>
                                          <p:spTgt spid="241671">
                                            <p:txEl>
                                              <p:pRg st="5" end="5"/>
                                            </p:txEl>
                                          </p:spTgt>
                                        </p:tgtEl>
                                        <p:attrNameLst>
                                          <p:attrName>ppt_w</p:attrName>
                                        </p:attrNameLst>
                                      </p:cBhvr>
                                      <p:tavLst>
                                        <p:tav tm="0">
                                          <p:val>
                                            <p:fltVal val="0"/>
                                          </p:val>
                                        </p:tav>
                                        <p:tav tm="100000">
                                          <p:val>
                                            <p:strVal val="#ppt_w"/>
                                          </p:val>
                                        </p:tav>
                                      </p:tavLst>
                                    </p:anim>
                                    <p:anim calcmode="lin" valueType="num">
                                      <p:cBhvr>
                                        <p:cTn id="44" dur="500" fill="hold"/>
                                        <p:tgtEl>
                                          <p:spTgt spid="241671">
                                            <p:txEl>
                                              <p:pRg st="5" end="5"/>
                                            </p:txEl>
                                          </p:spTgt>
                                        </p:tgtEl>
                                        <p:attrNameLst>
                                          <p:attrName>ppt_h</p:attrName>
                                        </p:attrNameLst>
                                      </p:cBhvr>
                                      <p:tavLst>
                                        <p:tav tm="0">
                                          <p:val>
                                            <p:fltVal val="0"/>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241671">
                                            <p:txEl>
                                              <p:pRg st="6" end="6"/>
                                            </p:txEl>
                                          </p:spTgt>
                                        </p:tgtEl>
                                        <p:attrNameLst>
                                          <p:attrName>style.visibility</p:attrName>
                                        </p:attrNameLst>
                                      </p:cBhvr>
                                      <p:to>
                                        <p:strVal val="visible"/>
                                      </p:to>
                                    </p:set>
                                    <p:anim calcmode="lin" valueType="num">
                                      <p:cBhvr>
                                        <p:cTn id="49" dur="500" fill="hold"/>
                                        <p:tgtEl>
                                          <p:spTgt spid="241671">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241671">
                                            <p:txEl>
                                              <p:pRg st="6" end="6"/>
                                            </p:txEl>
                                          </p:spTgt>
                                        </p:tgtEl>
                                        <p:attrNameLst>
                                          <p:attrName>ppt_h</p:attrName>
                                        </p:attrNameLst>
                                      </p:cBhvr>
                                      <p:tavLst>
                                        <p:tav tm="0">
                                          <p:val>
                                            <p:fltVal val="0"/>
                                          </p:val>
                                        </p:tav>
                                        <p:tav tm="100000">
                                          <p:val>
                                            <p:strVal val="#ppt_h"/>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3" presetClass="entr" presetSubtype="16" fill="hold" grpId="0" nodeType="clickEffect">
                                  <p:stCondLst>
                                    <p:cond delay="0"/>
                                  </p:stCondLst>
                                  <p:childTnLst>
                                    <p:set>
                                      <p:cBhvr>
                                        <p:cTn id="54" dur="1" fill="hold">
                                          <p:stCondLst>
                                            <p:cond delay="0"/>
                                          </p:stCondLst>
                                        </p:cTn>
                                        <p:tgtEl>
                                          <p:spTgt spid="241671">
                                            <p:txEl>
                                              <p:pRg st="7" end="7"/>
                                            </p:txEl>
                                          </p:spTgt>
                                        </p:tgtEl>
                                        <p:attrNameLst>
                                          <p:attrName>style.visibility</p:attrName>
                                        </p:attrNameLst>
                                      </p:cBhvr>
                                      <p:to>
                                        <p:strVal val="visible"/>
                                      </p:to>
                                    </p:set>
                                    <p:anim calcmode="lin" valueType="num">
                                      <p:cBhvr>
                                        <p:cTn id="55" dur="500" fill="hold"/>
                                        <p:tgtEl>
                                          <p:spTgt spid="241671">
                                            <p:txEl>
                                              <p:pRg st="7" end="7"/>
                                            </p:txEl>
                                          </p:spTgt>
                                        </p:tgtEl>
                                        <p:attrNameLst>
                                          <p:attrName>ppt_w</p:attrName>
                                        </p:attrNameLst>
                                      </p:cBhvr>
                                      <p:tavLst>
                                        <p:tav tm="0">
                                          <p:val>
                                            <p:fltVal val="0"/>
                                          </p:val>
                                        </p:tav>
                                        <p:tav tm="100000">
                                          <p:val>
                                            <p:strVal val="#ppt_w"/>
                                          </p:val>
                                        </p:tav>
                                      </p:tavLst>
                                    </p:anim>
                                    <p:anim calcmode="lin" valueType="num">
                                      <p:cBhvr>
                                        <p:cTn id="56" dur="500" fill="hold"/>
                                        <p:tgtEl>
                                          <p:spTgt spid="241671">
                                            <p:txEl>
                                              <p:pRg st="7" end="7"/>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1670" grpId="0"/>
      <p:bldP spid="241671"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457200" y="381000"/>
            <a:ext cx="8229600" cy="855663"/>
          </a:xfrm>
        </p:spPr>
        <p:txBody>
          <a:bodyPr/>
          <a:lstStyle/>
          <a:p>
            <a:pPr eaLnBrk="1" hangingPunct="1">
              <a:defRPr/>
            </a:pPr>
            <a:r>
              <a:rPr lang="en-US" sz="3200" u="sng" dirty="0"/>
              <a:t>Section 109, </a:t>
            </a:r>
            <a:br>
              <a:rPr lang="en-US" sz="3200" u="sng" dirty="0"/>
            </a:br>
            <a:r>
              <a:rPr lang="en-US" sz="3200" u="sng" dirty="0"/>
              <a:t>Miss. Constitution of 1890</a:t>
            </a:r>
            <a:r>
              <a:rPr lang="en-US" sz="3200" dirty="0"/>
              <a:t> </a:t>
            </a:r>
          </a:p>
        </p:txBody>
      </p:sp>
      <p:sp>
        <p:nvSpPr>
          <p:cNvPr id="124933" name="Rectangle 5"/>
          <p:cNvSpPr>
            <a:spLocks noGrp="1" noChangeArrowheads="1"/>
          </p:cNvSpPr>
          <p:nvPr>
            <p:ph type="body" sz="half" idx="1"/>
          </p:nvPr>
        </p:nvSpPr>
        <p:spPr>
          <a:xfrm>
            <a:off x="457200" y="1524000"/>
            <a:ext cx="8305800" cy="5029200"/>
          </a:xfrm>
        </p:spPr>
        <p:txBody>
          <a:bodyPr/>
          <a:lstStyle/>
          <a:p>
            <a:pPr marL="0" indent="0" eaLnBrk="1" hangingPunct="1">
              <a:lnSpc>
                <a:spcPct val="80000"/>
              </a:lnSpc>
              <a:buFont typeface="Wingdings" pitchFamily="2" charset="2"/>
              <a:buNone/>
              <a:defRPr/>
            </a:pPr>
            <a:r>
              <a:rPr lang="en-US" sz="3200" dirty="0"/>
              <a:t>No public officer or member of the legislature shall be </a:t>
            </a:r>
          </a:p>
          <a:p>
            <a:pPr marL="533400" indent="-533400" eaLnBrk="1" hangingPunct="1">
              <a:lnSpc>
                <a:spcPct val="80000"/>
              </a:lnSpc>
              <a:defRPr/>
            </a:pPr>
            <a:r>
              <a:rPr lang="en-US" sz="3200" b="1" dirty="0"/>
              <a:t>interested, directly or indirectly</a:t>
            </a:r>
            <a:r>
              <a:rPr lang="en-US" sz="3200" dirty="0"/>
              <a:t>, in any </a:t>
            </a:r>
          </a:p>
          <a:p>
            <a:pPr marL="533400" indent="-533400" eaLnBrk="1" hangingPunct="1">
              <a:lnSpc>
                <a:spcPct val="80000"/>
              </a:lnSpc>
              <a:defRPr/>
            </a:pPr>
            <a:r>
              <a:rPr lang="en-US" sz="3200" b="1" dirty="0"/>
              <a:t>contract</a:t>
            </a:r>
            <a:r>
              <a:rPr lang="en-US" sz="3200" dirty="0"/>
              <a:t> with the state, or any district, county, city, or town thereof, </a:t>
            </a:r>
          </a:p>
          <a:p>
            <a:pPr marL="533400" indent="-533400" eaLnBrk="1" hangingPunct="1">
              <a:lnSpc>
                <a:spcPct val="80000"/>
              </a:lnSpc>
              <a:defRPr/>
            </a:pPr>
            <a:r>
              <a:rPr lang="en-US" sz="3200" b="1" dirty="0"/>
              <a:t>authorized</a:t>
            </a:r>
            <a:r>
              <a:rPr lang="en-US" sz="3200" dirty="0"/>
              <a:t> by any law passed or order made by any board of which he may be or may have been a member, </a:t>
            </a:r>
          </a:p>
          <a:p>
            <a:pPr marL="533400" indent="-533400" eaLnBrk="1" hangingPunct="1">
              <a:lnSpc>
                <a:spcPct val="80000"/>
              </a:lnSpc>
              <a:defRPr/>
            </a:pPr>
            <a:r>
              <a:rPr lang="en-US" sz="3200" b="1" dirty="0"/>
              <a:t>during the term</a:t>
            </a:r>
            <a:r>
              <a:rPr lang="en-US" sz="3200" dirty="0"/>
              <a:t> for which he shall have been chosen, </a:t>
            </a:r>
            <a:r>
              <a:rPr lang="en-US" sz="3200" b="1" dirty="0"/>
              <a:t>or within one year</a:t>
            </a:r>
            <a:r>
              <a:rPr lang="en-US" sz="3200" dirty="0"/>
              <a:t> after the expiration of such term.</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4933">
                                            <p:txEl>
                                              <p:pRg st="0" end="0"/>
                                            </p:txEl>
                                          </p:spTgt>
                                        </p:tgtEl>
                                        <p:attrNameLst>
                                          <p:attrName>style.visibility</p:attrName>
                                        </p:attrNameLst>
                                      </p:cBhvr>
                                      <p:to>
                                        <p:strVal val="visible"/>
                                      </p:to>
                                    </p:set>
                                    <p:animEffect transition="in" filter="fade">
                                      <p:cBhvr>
                                        <p:cTn id="7" dur="1000"/>
                                        <p:tgtEl>
                                          <p:spTgt spid="124933">
                                            <p:txEl>
                                              <p:pRg st="0" end="0"/>
                                            </p:txEl>
                                          </p:spTgt>
                                        </p:tgtEl>
                                      </p:cBhvr>
                                    </p:animEffect>
                                    <p:anim calcmode="lin" valueType="num">
                                      <p:cBhvr>
                                        <p:cTn id="8" dur="1000" fill="hold"/>
                                        <p:tgtEl>
                                          <p:spTgt spid="12493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493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4933">
                                            <p:txEl>
                                              <p:pRg st="1" end="1"/>
                                            </p:txEl>
                                          </p:spTgt>
                                        </p:tgtEl>
                                        <p:attrNameLst>
                                          <p:attrName>style.visibility</p:attrName>
                                        </p:attrNameLst>
                                      </p:cBhvr>
                                      <p:to>
                                        <p:strVal val="visible"/>
                                      </p:to>
                                    </p:set>
                                    <p:animEffect transition="in" filter="fade">
                                      <p:cBhvr>
                                        <p:cTn id="14" dur="1000"/>
                                        <p:tgtEl>
                                          <p:spTgt spid="124933">
                                            <p:txEl>
                                              <p:pRg st="1" end="1"/>
                                            </p:txEl>
                                          </p:spTgt>
                                        </p:tgtEl>
                                      </p:cBhvr>
                                    </p:animEffect>
                                    <p:anim calcmode="lin" valueType="num">
                                      <p:cBhvr>
                                        <p:cTn id="15" dur="1000" fill="hold"/>
                                        <p:tgtEl>
                                          <p:spTgt spid="12493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2493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4933">
                                            <p:txEl>
                                              <p:pRg st="2" end="2"/>
                                            </p:txEl>
                                          </p:spTgt>
                                        </p:tgtEl>
                                        <p:attrNameLst>
                                          <p:attrName>style.visibility</p:attrName>
                                        </p:attrNameLst>
                                      </p:cBhvr>
                                      <p:to>
                                        <p:strVal val="visible"/>
                                      </p:to>
                                    </p:set>
                                    <p:animEffect transition="in" filter="fade">
                                      <p:cBhvr>
                                        <p:cTn id="21" dur="1000"/>
                                        <p:tgtEl>
                                          <p:spTgt spid="124933">
                                            <p:txEl>
                                              <p:pRg st="2" end="2"/>
                                            </p:txEl>
                                          </p:spTgt>
                                        </p:tgtEl>
                                      </p:cBhvr>
                                    </p:animEffect>
                                    <p:anim calcmode="lin" valueType="num">
                                      <p:cBhvr>
                                        <p:cTn id="22" dur="1000" fill="hold"/>
                                        <p:tgtEl>
                                          <p:spTgt spid="12493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2493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4933">
                                            <p:txEl>
                                              <p:pRg st="3" end="3"/>
                                            </p:txEl>
                                          </p:spTgt>
                                        </p:tgtEl>
                                        <p:attrNameLst>
                                          <p:attrName>style.visibility</p:attrName>
                                        </p:attrNameLst>
                                      </p:cBhvr>
                                      <p:to>
                                        <p:strVal val="visible"/>
                                      </p:to>
                                    </p:set>
                                    <p:animEffect transition="in" filter="fade">
                                      <p:cBhvr>
                                        <p:cTn id="28" dur="1000"/>
                                        <p:tgtEl>
                                          <p:spTgt spid="124933">
                                            <p:txEl>
                                              <p:pRg st="3" end="3"/>
                                            </p:txEl>
                                          </p:spTgt>
                                        </p:tgtEl>
                                      </p:cBhvr>
                                    </p:animEffect>
                                    <p:anim calcmode="lin" valueType="num">
                                      <p:cBhvr>
                                        <p:cTn id="29" dur="1000" fill="hold"/>
                                        <p:tgtEl>
                                          <p:spTgt spid="12493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2493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4933">
                                            <p:txEl>
                                              <p:pRg st="4" end="4"/>
                                            </p:txEl>
                                          </p:spTgt>
                                        </p:tgtEl>
                                        <p:attrNameLst>
                                          <p:attrName>style.visibility</p:attrName>
                                        </p:attrNameLst>
                                      </p:cBhvr>
                                      <p:to>
                                        <p:strVal val="visible"/>
                                      </p:to>
                                    </p:set>
                                    <p:animEffect transition="in" filter="fade">
                                      <p:cBhvr>
                                        <p:cTn id="35" dur="1000"/>
                                        <p:tgtEl>
                                          <p:spTgt spid="124933">
                                            <p:txEl>
                                              <p:pRg st="4" end="4"/>
                                            </p:txEl>
                                          </p:spTgt>
                                        </p:tgtEl>
                                      </p:cBhvr>
                                    </p:animEffect>
                                    <p:anim calcmode="lin" valueType="num">
                                      <p:cBhvr>
                                        <p:cTn id="36" dur="1000" fill="hold"/>
                                        <p:tgtEl>
                                          <p:spTgt spid="12493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2493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Grp="1" noChangeArrowheads="1"/>
          </p:cNvSpPr>
          <p:nvPr>
            <p:ph type="title"/>
          </p:nvPr>
        </p:nvSpPr>
        <p:spPr>
          <a:xfrm>
            <a:off x="437606" y="228600"/>
            <a:ext cx="8229600" cy="838200"/>
          </a:xfrm>
        </p:spPr>
        <p:txBody>
          <a:bodyPr/>
          <a:lstStyle/>
          <a:p>
            <a:pPr eaLnBrk="1" hangingPunct="1">
              <a:defRPr/>
            </a:pPr>
            <a:r>
              <a:rPr lang="en-US" dirty="0"/>
              <a:t>Advisory Opinion</a:t>
            </a:r>
          </a:p>
        </p:txBody>
      </p:sp>
      <p:sp>
        <p:nvSpPr>
          <p:cNvPr id="272387" name="Rectangle 3"/>
          <p:cNvSpPr>
            <a:spLocks noGrp="1" noChangeArrowheads="1"/>
          </p:cNvSpPr>
          <p:nvPr>
            <p:ph type="body" idx="1"/>
          </p:nvPr>
        </p:nvSpPr>
        <p:spPr>
          <a:xfrm>
            <a:off x="457200" y="1219200"/>
            <a:ext cx="8229600" cy="4876800"/>
          </a:xfrm>
        </p:spPr>
        <p:txBody>
          <a:bodyPr/>
          <a:lstStyle/>
          <a:p>
            <a:pPr marL="0" indent="0" eaLnBrk="1" hangingPunct="1">
              <a:lnSpc>
                <a:spcPct val="80000"/>
              </a:lnSpc>
              <a:buFont typeface="Wingdings" pitchFamily="2" charset="2"/>
              <a:buNone/>
              <a:defRPr/>
            </a:pPr>
            <a:r>
              <a:rPr lang="en-US" sz="4400" dirty="0"/>
              <a:t>25-016-E	A city may not continue to contract with a </a:t>
            </a:r>
            <a:r>
              <a:rPr lang="en-US" sz="4400" dirty="0">
                <a:solidFill>
                  <a:srgbClr val="FFFF00"/>
                </a:solidFill>
              </a:rPr>
              <a:t>company which employs the spouse </a:t>
            </a:r>
            <a:r>
              <a:rPr lang="en-US" sz="4400" dirty="0"/>
              <a:t>of a council member elect. The council member would have a prohibited interest in the contract in violation of Section 109 and Section 25-4-105(2).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73D70-5D67-2DD4-FEB7-9EC67088C7FC}"/>
            </a:ext>
          </a:extLst>
        </p:cNvPr>
        <p:cNvGrpSpPr/>
        <p:nvPr/>
      </p:nvGrpSpPr>
      <p:grpSpPr>
        <a:xfrm>
          <a:off x="0" y="0"/>
          <a:ext cx="0" cy="0"/>
          <a:chOff x="0" y="0"/>
          <a:chExt cx="0" cy="0"/>
        </a:xfrm>
      </p:grpSpPr>
      <p:sp>
        <p:nvSpPr>
          <p:cNvPr id="272386" name="Rectangle 2">
            <a:extLst>
              <a:ext uri="{FF2B5EF4-FFF2-40B4-BE49-F238E27FC236}">
                <a16:creationId xmlns:a16="http://schemas.microsoft.com/office/drawing/2014/main" id="{B9605986-FCC2-B52E-9E8E-1A2584F7A5C9}"/>
              </a:ext>
            </a:extLst>
          </p:cNvPr>
          <p:cNvSpPr>
            <a:spLocks noGrp="1" noChangeArrowheads="1"/>
          </p:cNvSpPr>
          <p:nvPr>
            <p:ph type="title"/>
          </p:nvPr>
        </p:nvSpPr>
        <p:spPr>
          <a:xfrm>
            <a:off x="437606" y="228600"/>
            <a:ext cx="8229600" cy="838200"/>
          </a:xfrm>
        </p:spPr>
        <p:txBody>
          <a:bodyPr/>
          <a:lstStyle/>
          <a:p>
            <a:pPr eaLnBrk="1" hangingPunct="1">
              <a:defRPr/>
            </a:pPr>
            <a:r>
              <a:rPr lang="en-US" dirty="0"/>
              <a:t>Advisory Opinion</a:t>
            </a:r>
          </a:p>
        </p:txBody>
      </p:sp>
      <p:sp>
        <p:nvSpPr>
          <p:cNvPr id="272387" name="Rectangle 3">
            <a:extLst>
              <a:ext uri="{FF2B5EF4-FFF2-40B4-BE49-F238E27FC236}">
                <a16:creationId xmlns:a16="http://schemas.microsoft.com/office/drawing/2014/main" id="{0465CEF7-3159-F3B6-D491-F48BBD9871BF}"/>
              </a:ext>
            </a:extLst>
          </p:cNvPr>
          <p:cNvSpPr>
            <a:spLocks noGrp="1" noChangeArrowheads="1"/>
          </p:cNvSpPr>
          <p:nvPr>
            <p:ph type="body" idx="1"/>
          </p:nvPr>
        </p:nvSpPr>
        <p:spPr>
          <a:xfrm>
            <a:off x="457200" y="1219200"/>
            <a:ext cx="8229600" cy="4876800"/>
          </a:xfrm>
        </p:spPr>
        <p:txBody>
          <a:bodyPr/>
          <a:lstStyle/>
          <a:p>
            <a:pPr marL="0" indent="0" eaLnBrk="1" hangingPunct="1">
              <a:lnSpc>
                <a:spcPct val="80000"/>
              </a:lnSpc>
              <a:buNone/>
              <a:defRPr/>
            </a:pPr>
            <a:r>
              <a:rPr lang="en-US" sz="4400" dirty="0"/>
              <a:t>26-003-E	The city council may not hire the </a:t>
            </a:r>
            <a:r>
              <a:rPr lang="en-US" sz="4400" dirty="0">
                <a:solidFill>
                  <a:srgbClr val="FFFF00"/>
                </a:solidFill>
              </a:rPr>
              <a:t>financially dependent child </a:t>
            </a:r>
            <a:r>
              <a:rPr lang="en-US" sz="4400" dirty="0"/>
              <a:t>of a council member. Because the council member and the child </a:t>
            </a:r>
            <a:r>
              <a:rPr lang="en-US" sz="4400" dirty="0">
                <a:solidFill>
                  <a:srgbClr val="FFFF00"/>
                </a:solidFill>
              </a:rPr>
              <a:t>live in the same household</a:t>
            </a:r>
            <a:r>
              <a:rPr lang="en-US" sz="4400" dirty="0"/>
              <a:t>, the parent and child are </a:t>
            </a:r>
            <a:r>
              <a:rPr lang="en-US" sz="4400" dirty="0">
                <a:solidFill>
                  <a:srgbClr val="FFFF00"/>
                </a:solidFill>
              </a:rPr>
              <a:t>not financially independent</a:t>
            </a:r>
            <a:r>
              <a:rPr lang="en-US" sz="4400" dirty="0"/>
              <a:t>, and </a:t>
            </a:r>
            <a:r>
              <a:rPr lang="en-US" sz="4400" dirty="0">
                <a:solidFill>
                  <a:srgbClr val="FFFF00"/>
                </a:solidFill>
              </a:rPr>
              <a:t>the child may not be employed by the city</a:t>
            </a:r>
            <a:r>
              <a:rPr lang="en-US" sz="4400" dirty="0"/>
              <a:t>.</a:t>
            </a:r>
          </a:p>
        </p:txBody>
      </p:sp>
    </p:spTree>
    <p:extLst>
      <p:ext uri="{BB962C8B-B14F-4D97-AF65-F5344CB8AC3E}">
        <p14:creationId xmlns:p14="http://schemas.microsoft.com/office/powerpoint/2010/main" val="9682196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Grp="1" noChangeArrowheads="1"/>
          </p:cNvSpPr>
          <p:nvPr>
            <p:ph type="title"/>
          </p:nvPr>
        </p:nvSpPr>
        <p:spPr>
          <a:xfrm>
            <a:off x="437606" y="228600"/>
            <a:ext cx="8229600" cy="838200"/>
          </a:xfrm>
        </p:spPr>
        <p:txBody>
          <a:bodyPr/>
          <a:lstStyle/>
          <a:p>
            <a:pPr eaLnBrk="1" hangingPunct="1">
              <a:defRPr/>
            </a:pPr>
            <a:r>
              <a:rPr lang="en-US" dirty="0"/>
              <a:t>Advisory Opinion</a:t>
            </a:r>
          </a:p>
        </p:txBody>
      </p:sp>
      <p:sp>
        <p:nvSpPr>
          <p:cNvPr id="272387" name="Rectangle 3"/>
          <p:cNvSpPr>
            <a:spLocks noGrp="1" noChangeArrowheads="1"/>
          </p:cNvSpPr>
          <p:nvPr>
            <p:ph type="body" idx="1"/>
          </p:nvPr>
        </p:nvSpPr>
        <p:spPr>
          <a:xfrm>
            <a:off x="437606" y="1524000"/>
            <a:ext cx="8229600" cy="4572000"/>
          </a:xfrm>
        </p:spPr>
        <p:txBody>
          <a:bodyPr/>
          <a:lstStyle/>
          <a:p>
            <a:pPr marL="0" indent="0" eaLnBrk="1" hangingPunct="1">
              <a:lnSpc>
                <a:spcPct val="80000"/>
              </a:lnSpc>
              <a:buNone/>
              <a:defRPr/>
            </a:pPr>
            <a:r>
              <a:rPr lang="en-US" sz="4800" dirty="0"/>
              <a:t>24-024-E	An alderman’s </a:t>
            </a:r>
            <a:r>
              <a:rPr lang="en-US" sz="4800" dirty="0">
                <a:solidFill>
                  <a:srgbClr val="FFFF00"/>
                </a:solidFill>
              </a:rPr>
              <a:t>financially independent relative </a:t>
            </a:r>
            <a:r>
              <a:rPr lang="en-US" sz="4800" dirty="0"/>
              <a:t>may remain employed by the city if the </a:t>
            </a:r>
            <a:r>
              <a:rPr lang="en-US" sz="4800" dirty="0">
                <a:solidFill>
                  <a:srgbClr val="FFFF00"/>
                </a:solidFill>
              </a:rPr>
              <a:t>alderman recuses </a:t>
            </a:r>
            <a:r>
              <a:rPr lang="en-US" sz="4800" dirty="0"/>
              <a:t>from any matter which would benefit the relative.</a:t>
            </a:r>
          </a:p>
        </p:txBody>
      </p:sp>
    </p:spTree>
    <p:extLst>
      <p:ext uri="{BB962C8B-B14F-4D97-AF65-F5344CB8AC3E}">
        <p14:creationId xmlns:p14="http://schemas.microsoft.com/office/powerpoint/2010/main" val="15845853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Grp="1" noChangeArrowheads="1"/>
          </p:cNvSpPr>
          <p:nvPr>
            <p:ph type="title"/>
          </p:nvPr>
        </p:nvSpPr>
        <p:spPr>
          <a:xfrm>
            <a:off x="437606" y="228600"/>
            <a:ext cx="8229600" cy="838200"/>
          </a:xfrm>
        </p:spPr>
        <p:txBody>
          <a:bodyPr/>
          <a:lstStyle/>
          <a:p>
            <a:pPr eaLnBrk="1" hangingPunct="1">
              <a:defRPr/>
            </a:pPr>
            <a:r>
              <a:rPr lang="en-US" dirty="0"/>
              <a:t>Advisory Opinion</a:t>
            </a:r>
          </a:p>
        </p:txBody>
      </p:sp>
      <p:sp>
        <p:nvSpPr>
          <p:cNvPr id="272387" name="Rectangle 3"/>
          <p:cNvSpPr>
            <a:spLocks noGrp="1" noChangeArrowheads="1"/>
          </p:cNvSpPr>
          <p:nvPr>
            <p:ph type="body" idx="1"/>
          </p:nvPr>
        </p:nvSpPr>
        <p:spPr>
          <a:xfrm>
            <a:off x="437606" y="1295400"/>
            <a:ext cx="8229600" cy="5410200"/>
          </a:xfrm>
        </p:spPr>
        <p:txBody>
          <a:bodyPr/>
          <a:lstStyle/>
          <a:p>
            <a:pPr marL="0" indent="0" eaLnBrk="1" hangingPunct="1">
              <a:lnSpc>
                <a:spcPct val="80000"/>
              </a:lnSpc>
              <a:buNone/>
              <a:defRPr/>
            </a:pPr>
            <a:r>
              <a:rPr lang="en-US" sz="4000" dirty="0"/>
              <a:t>25-035-E	A </a:t>
            </a:r>
            <a:r>
              <a:rPr lang="en-US" sz="4000" dirty="0">
                <a:solidFill>
                  <a:srgbClr val="FFFF00"/>
                </a:solidFill>
              </a:rPr>
              <a:t>former alderman may not be hired as an employee </a:t>
            </a:r>
            <a:r>
              <a:rPr lang="en-US" sz="4000" dirty="0"/>
              <a:t>of the same municipality </a:t>
            </a:r>
            <a:r>
              <a:rPr lang="en-US" sz="4000" dirty="0">
                <a:solidFill>
                  <a:srgbClr val="FFFF00"/>
                </a:solidFill>
              </a:rPr>
              <a:t>within one year of leaving office</a:t>
            </a:r>
            <a:r>
              <a:rPr lang="en-US" sz="4000" dirty="0"/>
              <a:t>. Members of the board are strictly prohibited by Section 109 and Section 25-4-105(2) from accepting employment with the municipality within one year of leaving office.</a:t>
            </a:r>
          </a:p>
        </p:txBody>
      </p:sp>
    </p:spTree>
    <p:extLst>
      <p:ext uri="{BB962C8B-B14F-4D97-AF65-F5344CB8AC3E}">
        <p14:creationId xmlns:p14="http://schemas.microsoft.com/office/powerpoint/2010/main" val="1269595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Grp="1" noChangeArrowheads="1"/>
          </p:cNvSpPr>
          <p:nvPr>
            <p:ph type="title"/>
          </p:nvPr>
        </p:nvSpPr>
        <p:spPr>
          <a:xfrm>
            <a:off x="437606" y="228600"/>
            <a:ext cx="8229600" cy="838200"/>
          </a:xfrm>
        </p:spPr>
        <p:txBody>
          <a:bodyPr/>
          <a:lstStyle/>
          <a:p>
            <a:pPr eaLnBrk="1" hangingPunct="1">
              <a:defRPr/>
            </a:pPr>
            <a:r>
              <a:rPr lang="en-US" dirty="0"/>
              <a:t>Advisory Opinion</a:t>
            </a:r>
          </a:p>
        </p:txBody>
      </p:sp>
      <p:sp>
        <p:nvSpPr>
          <p:cNvPr id="272387" name="Rectangle 3"/>
          <p:cNvSpPr>
            <a:spLocks noGrp="1" noChangeArrowheads="1"/>
          </p:cNvSpPr>
          <p:nvPr>
            <p:ph type="body" idx="1"/>
          </p:nvPr>
        </p:nvSpPr>
        <p:spPr>
          <a:xfrm>
            <a:off x="437606" y="1371600"/>
            <a:ext cx="8229600" cy="4724400"/>
          </a:xfrm>
        </p:spPr>
        <p:txBody>
          <a:bodyPr/>
          <a:lstStyle/>
          <a:p>
            <a:pPr marL="0" indent="0" eaLnBrk="1" hangingPunct="1">
              <a:lnSpc>
                <a:spcPct val="80000"/>
              </a:lnSpc>
              <a:buNone/>
              <a:defRPr/>
            </a:pPr>
            <a:r>
              <a:rPr lang="en-US" sz="4400" dirty="0"/>
              <a:t>26-004-E	A former city council member may serve </a:t>
            </a:r>
            <a:r>
              <a:rPr lang="en-US" sz="4400" dirty="0">
                <a:solidFill>
                  <a:srgbClr val="FFFF00"/>
                </a:solidFill>
              </a:rPr>
              <a:t>without compensation</a:t>
            </a:r>
            <a:r>
              <a:rPr lang="en-US" sz="4400" dirty="0"/>
              <a:t> on the city planning commission within one year of leaving office on the city council. No contract will exist, and no violation of Section 109 or Section 25-4-105(2) will result.</a:t>
            </a:r>
          </a:p>
        </p:txBody>
      </p:sp>
    </p:spTree>
    <p:extLst>
      <p:ext uri="{BB962C8B-B14F-4D97-AF65-F5344CB8AC3E}">
        <p14:creationId xmlns:p14="http://schemas.microsoft.com/office/powerpoint/2010/main" val="3358805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26" name="Rectangle 6"/>
          <p:cNvSpPr>
            <a:spLocks noGrp="1" noChangeArrowheads="1"/>
          </p:cNvSpPr>
          <p:nvPr>
            <p:ph type="title"/>
          </p:nvPr>
        </p:nvSpPr>
        <p:spPr/>
        <p:txBody>
          <a:bodyPr/>
          <a:lstStyle/>
          <a:p>
            <a:pPr eaLnBrk="1" hangingPunct="1">
              <a:defRPr/>
            </a:pPr>
            <a:r>
              <a:rPr lang="en-US" dirty="0"/>
              <a:t>Section 25-4-105(1)</a:t>
            </a:r>
          </a:p>
        </p:txBody>
      </p:sp>
      <p:sp>
        <p:nvSpPr>
          <p:cNvPr id="133127" name="Rectangle 7"/>
          <p:cNvSpPr>
            <a:spLocks noGrp="1" noChangeArrowheads="1"/>
          </p:cNvSpPr>
          <p:nvPr>
            <p:ph type="body" idx="1"/>
          </p:nvPr>
        </p:nvSpPr>
        <p:spPr/>
        <p:txBody>
          <a:bodyPr/>
          <a:lstStyle/>
          <a:p>
            <a:pPr marL="0" indent="0" eaLnBrk="1" hangingPunct="1">
              <a:buFont typeface="Wingdings" pitchFamily="2" charset="2"/>
              <a:buNone/>
              <a:defRPr/>
            </a:pPr>
            <a:r>
              <a:rPr lang="en-US" dirty="0"/>
              <a:t>(1) No </a:t>
            </a:r>
            <a:r>
              <a:rPr lang="en-US" b="1" dirty="0"/>
              <a:t>public servant</a:t>
            </a:r>
            <a:r>
              <a:rPr lang="en-US" dirty="0"/>
              <a:t> shall </a:t>
            </a:r>
            <a:r>
              <a:rPr lang="en-US" b="1" dirty="0"/>
              <a:t>use his official position</a:t>
            </a:r>
            <a:r>
              <a:rPr lang="en-US" dirty="0"/>
              <a:t> to obtain, or attempt to obtain, </a:t>
            </a:r>
            <a:r>
              <a:rPr lang="en-US" b="1" dirty="0"/>
              <a:t>pecuniary benefit</a:t>
            </a:r>
            <a:r>
              <a:rPr lang="en-US" dirty="0"/>
              <a:t> for himself other than that compensation provided for by law, or to obtain, or attempt to obtain, pecuniary benefit for any </a:t>
            </a:r>
            <a:r>
              <a:rPr lang="en-US" b="1" dirty="0"/>
              <a:t>relative</a:t>
            </a:r>
            <a:r>
              <a:rPr lang="en-US" dirty="0"/>
              <a:t> or any </a:t>
            </a:r>
            <a:r>
              <a:rPr lang="en-US" b="1" dirty="0"/>
              <a:t>business with which he is associated</a:t>
            </a:r>
            <a:r>
              <a:rPr lang="en-US" dirty="0"/>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33126"/>
                                        </p:tgtEl>
                                        <p:attrNameLst>
                                          <p:attrName>style.visibility</p:attrName>
                                        </p:attrNameLst>
                                      </p:cBhvr>
                                      <p:to>
                                        <p:strVal val="visible"/>
                                      </p:to>
                                    </p:set>
                                    <p:anim calcmode="lin" valueType="num">
                                      <p:cBhvr>
                                        <p:cTn id="7" dur="500" fill="hold"/>
                                        <p:tgtEl>
                                          <p:spTgt spid="133126"/>
                                        </p:tgtEl>
                                        <p:attrNameLst>
                                          <p:attrName>ppt_w</p:attrName>
                                        </p:attrNameLst>
                                      </p:cBhvr>
                                      <p:tavLst>
                                        <p:tav tm="0">
                                          <p:val>
                                            <p:fltVal val="0"/>
                                          </p:val>
                                        </p:tav>
                                        <p:tav tm="100000">
                                          <p:val>
                                            <p:strVal val="#ppt_w"/>
                                          </p:val>
                                        </p:tav>
                                      </p:tavLst>
                                    </p:anim>
                                    <p:anim calcmode="lin" valueType="num">
                                      <p:cBhvr>
                                        <p:cTn id="8" dur="500" fill="hold"/>
                                        <p:tgtEl>
                                          <p:spTgt spid="133126"/>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133127">
                                            <p:txEl>
                                              <p:pRg st="0" end="0"/>
                                            </p:txEl>
                                          </p:spTgt>
                                        </p:tgtEl>
                                        <p:attrNameLst>
                                          <p:attrName>style.visibility</p:attrName>
                                        </p:attrNameLst>
                                      </p:cBhvr>
                                      <p:to>
                                        <p:strVal val="visible"/>
                                      </p:to>
                                    </p:set>
                                    <p:anim calcmode="lin" valueType="num">
                                      <p:cBhvr>
                                        <p:cTn id="13" dur="500" fill="hold"/>
                                        <p:tgtEl>
                                          <p:spTgt spid="133127">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133127">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6" grpId="0"/>
      <p:bldP spid="133127"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4482" name="Rectangle 2"/>
          <p:cNvSpPr>
            <a:spLocks noGrp="1" noChangeArrowheads="1"/>
          </p:cNvSpPr>
          <p:nvPr>
            <p:ph type="title"/>
          </p:nvPr>
        </p:nvSpPr>
        <p:spPr/>
        <p:txBody>
          <a:bodyPr/>
          <a:lstStyle/>
          <a:p>
            <a:pPr eaLnBrk="1" hangingPunct="1">
              <a:defRPr/>
            </a:pPr>
            <a:r>
              <a:rPr lang="en-US" dirty="0"/>
              <a:t>Section 25-4-105(1)</a:t>
            </a:r>
          </a:p>
        </p:txBody>
      </p:sp>
      <p:sp>
        <p:nvSpPr>
          <p:cNvPr id="404483" name="Rectangle 3"/>
          <p:cNvSpPr>
            <a:spLocks noGrp="1" noChangeArrowheads="1"/>
          </p:cNvSpPr>
          <p:nvPr>
            <p:ph type="body" idx="1"/>
          </p:nvPr>
        </p:nvSpPr>
        <p:spPr>
          <a:xfrm>
            <a:off x="457200" y="1371600"/>
            <a:ext cx="8229600" cy="5105400"/>
          </a:xfrm>
        </p:spPr>
        <p:txBody>
          <a:bodyPr/>
          <a:lstStyle/>
          <a:p>
            <a:pPr eaLnBrk="1" hangingPunct="1">
              <a:buFont typeface="Wingdings" pitchFamily="2" charset="2"/>
              <a:buNone/>
              <a:defRPr/>
            </a:pPr>
            <a:r>
              <a:rPr lang="en-US" sz="4000" dirty="0"/>
              <a:t>“</a:t>
            </a:r>
            <a:r>
              <a:rPr lang="en-US" sz="4000" b="1" dirty="0"/>
              <a:t>Relative</a:t>
            </a:r>
            <a:r>
              <a:rPr lang="en-US" sz="4000" dirty="0"/>
              <a:t>” is the public servant’s </a:t>
            </a:r>
          </a:p>
          <a:p>
            <a:pPr eaLnBrk="1" hangingPunct="1">
              <a:defRPr/>
            </a:pPr>
            <a:r>
              <a:rPr lang="en-US" sz="4000" dirty="0"/>
              <a:t>spouse, </a:t>
            </a:r>
          </a:p>
          <a:p>
            <a:pPr eaLnBrk="1" hangingPunct="1">
              <a:defRPr/>
            </a:pPr>
            <a:r>
              <a:rPr lang="en-US" sz="4000" dirty="0"/>
              <a:t>child, </a:t>
            </a:r>
          </a:p>
          <a:p>
            <a:pPr eaLnBrk="1" hangingPunct="1">
              <a:defRPr/>
            </a:pPr>
            <a:r>
              <a:rPr lang="en-US" sz="4000" dirty="0"/>
              <a:t>parent,</a:t>
            </a:r>
            <a:r>
              <a:rPr lang="en-US" sz="4000" dirty="0">
                <a:solidFill>
                  <a:srgbClr val="CCCCFF"/>
                </a:solidFill>
              </a:rPr>
              <a:t> </a:t>
            </a:r>
          </a:p>
          <a:p>
            <a:pPr eaLnBrk="1" hangingPunct="1">
              <a:defRPr/>
            </a:pPr>
            <a:r>
              <a:rPr lang="en-US" sz="4000" dirty="0"/>
              <a:t>sibling (brothers and sisters) or </a:t>
            </a:r>
          </a:p>
          <a:p>
            <a:pPr eaLnBrk="1" hangingPunct="1">
              <a:defRPr/>
            </a:pPr>
            <a:r>
              <a:rPr lang="en-US" sz="4000" dirty="0"/>
              <a:t>spouse of a relative (in-laws).</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04482"/>
                                        </p:tgtEl>
                                        <p:attrNameLst>
                                          <p:attrName>style.visibility</p:attrName>
                                        </p:attrNameLst>
                                      </p:cBhvr>
                                      <p:to>
                                        <p:strVal val="visible"/>
                                      </p:to>
                                    </p:set>
                                    <p:anim calcmode="lin" valueType="num">
                                      <p:cBhvr>
                                        <p:cTn id="7" dur="1000" fill="hold"/>
                                        <p:tgtEl>
                                          <p:spTgt spid="404482"/>
                                        </p:tgtEl>
                                        <p:attrNameLst>
                                          <p:attrName>ppt_x</p:attrName>
                                        </p:attrNameLst>
                                      </p:cBhvr>
                                      <p:tavLst>
                                        <p:tav tm="0">
                                          <p:val>
                                            <p:strVal val="#ppt_x-.2"/>
                                          </p:val>
                                        </p:tav>
                                        <p:tav tm="100000">
                                          <p:val>
                                            <p:strVal val="#ppt_x"/>
                                          </p:val>
                                        </p:tav>
                                      </p:tavLst>
                                    </p:anim>
                                    <p:anim calcmode="lin" valueType="num">
                                      <p:cBhvr>
                                        <p:cTn id="8" dur="1000" fill="hold"/>
                                        <p:tgtEl>
                                          <p:spTgt spid="404482"/>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448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404483">
                                            <p:txEl>
                                              <p:pRg st="0" end="0"/>
                                            </p:txEl>
                                          </p:spTgt>
                                        </p:tgtEl>
                                        <p:attrNameLst>
                                          <p:attrName>style.visibility</p:attrName>
                                        </p:attrNameLst>
                                      </p:cBhvr>
                                      <p:to>
                                        <p:strVal val="visible"/>
                                      </p:to>
                                    </p:set>
                                    <p:animEffect transition="in" filter="fade">
                                      <p:cBhvr>
                                        <p:cTn id="14" dur="500"/>
                                        <p:tgtEl>
                                          <p:spTgt spid="404483">
                                            <p:txEl>
                                              <p:pRg st="0" end="0"/>
                                            </p:txEl>
                                          </p:spTgt>
                                        </p:tgtEl>
                                      </p:cBhvr>
                                    </p:animEffect>
                                    <p:anim calcmode="lin" valueType="num">
                                      <p:cBhvr>
                                        <p:cTn id="15" dur="500" fill="hold"/>
                                        <p:tgtEl>
                                          <p:spTgt spid="40448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404483">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404483">
                                            <p:txEl>
                                              <p:pRg st="1" end="1"/>
                                            </p:txEl>
                                          </p:spTgt>
                                        </p:tgtEl>
                                        <p:attrNameLst>
                                          <p:attrName>style.visibility</p:attrName>
                                        </p:attrNameLst>
                                      </p:cBhvr>
                                      <p:to>
                                        <p:strVal val="visible"/>
                                      </p:to>
                                    </p:set>
                                    <p:animEffect transition="in" filter="fade">
                                      <p:cBhvr>
                                        <p:cTn id="21" dur="500"/>
                                        <p:tgtEl>
                                          <p:spTgt spid="404483">
                                            <p:txEl>
                                              <p:pRg st="1" end="1"/>
                                            </p:txEl>
                                          </p:spTgt>
                                        </p:tgtEl>
                                      </p:cBhvr>
                                    </p:animEffect>
                                    <p:anim calcmode="lin" valueType="num">
                                      <p:cBhvr>
                                        <p:cTn id="22" dur="500" fill="hold"/>
                                        <p:tgtEl>
                                          <p:spTgt spid="404483">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404483">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404483">
                                            <p:txEl>
                                              <p:pRg st="2" end="2"/>
                                            </p:txEl>
                                          </p:spTgt>
                                        </p:tgtEl>
                                        <p:attrNameLst>
                                          <p:attrName>style.visibility</p:attrName>
                                        </p:attrNameLst>
                                      </p:cBhvr>
                                      <p:to>
                                        <p:strVal val="visible"/>
                                      </p:to>
                                    </p:set>
                                    <p:animEffect transition="in" filter="fade">
                                      <p:cBhvr>
                                        <p:cTn id="28" dur="500"/>
                                        <p:tgtEl>
                                          <p:spTgt spid="404483">
                                            <p:txEl>
                                              <p:pRg st="2" end="2"/>
                                            </p:txEl>
                                          </p:spTgt>
                                        </p:tgtEl>
                                      </p:cBhvr>
                                    </p:animEffect>
                                    <p:anim calcmode="lin" valueType="num">
                                      <p:cBhvr>
                                        <p:cTn id="29" dur="500" fill="hold"/>
                                        <p:tgtEl>
                                          <p:spTgt spid="404483">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404483">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404483">
                                            <p:txEl>
                                              <p:pRg st="3" end="3"/>
                                            </p:txEl>
                                          </p:spTgt>
                                        </p:tgtEl>
                                        <p:attrNameLst>
                                          <p:attrName>style.visibility</p:attrName>
                                        </p:attrNameLst>
                                      </p:cBhvr>
                                      <p:to>
                                        <p:strVal val="visible"/>
                                      </p:to>
                                    </p:set>
                                    <p:animEffect transition="in" filter="fade">
                                      <p:cBhvr>
                                        <p:cTn id="35" dur="500"/>
                                        <p:tgtEl>
                                          <p:spTgt spid="404483">
                                            <p:txEl>
                                              <p:pRg st="3" end="3"/>
                                            </p:txEl>
                                          </p:spTgt>
                                        </p:tgtEl>
                                      </p:cBhvr>
                                    </p:animEffect>
                                    <p:anim calcmode="lin" valueType="num">
                                      <p:cBhvr>
                                        <p:cTn id="36" dur="500" fill="hold"/>
                                        <p:tgtEl>
                                          <p:spTgt spid="404483">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404483">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4" presetClass="entr" presetSubtype="0" fill="hold" grpId="0" nodeType="clickEffect">
                                  <p:stCondLst>
                                    <p:cond delay="0"/>
                                  </p:stCondLst>
                                  <p:childTnLst>
                                    <p:set>
                                      <p:cBhvr>
                                        <p:cTn id="41" dur="1" fill="hold">
                                          <p:stCondLst>
                                            <p:cond delay="0"/>
                                          </p:stCondLst>
                                        </p:cTn>
                                        <p:tgtEl>
                                          <p:spTgt spid="404483">
                                            <p:txEl>
                                              <p:pRg st="4" end="4"/>
                                            </p:txEl>
                                          </p:spTgt>
                                        </p:tgtEl>
                                        <p:attrNameLst>
                                          <p:attrName>style.visibility</p:attrName>
                                        </p:attrNameLst>
                                      </p:cBhvr>
                                      <p:to>
                                        <p:strVal val="visible"/>
                                      </p:to>
                                    </p:set>
                                    <p:animEffect transition="in" filter="fade">
                                      <p:cBhvr>
                                        <p:cTn id="42" dur="500"/>
                                        <p:tgtEl>
                                          <p:spTgt spid="404483">
                                            <p:txEl>
                                              <p:pRg st="4" end="4"/>
                                            </p:txEl>
                                          </p:spTgt>
                                        </p:tgtEl>
                                      </p:cBhvr>
                                    </p:animEffect>
                                    <p:anim calcmode="lin" valueType="num">
                                      <p:cBhvr>
                                        <p:cTn id="43" dur="500" fill="hold"/>
                                        <p:tgtEl>
                                          <p:spTgt spid="404483">
                                            <p:txEl>
                                              <p:pRg st="4" end="4"/>
                                            </p:txEl>
                                          </p:spTgt>
                                        </p:tgtEl>
                                        <p:attrNameLst>
                                          <p:attrName>ppt_x</p:attrName>
                                        </p:attrNameLst>
                                      </p:cBhvr>
                                      <p:tavLst>
                                        <p:tav tm="0">
                                          <p:val>
                                            <p:strVal val="#ppt_x"/>
                                          </p:val>
                                        </p:tav>
                                        <p:tav tm="100000">
                                          <p:val>
                                            <p:strVal val="#ppt_x"/>
                                          </p:val>
                                        </p:tav>
                                      </p:tavLst>
                                    </p:anim>
                                    <p:anim calcmode="lin" valueType="num">
                                      <p:cBhvr>
                                        <p:cTn id="44" dur="500" fill="hold"/>
                                        <p:tgtEl>
                                          <p:spTgt spid="404483">
                                            <p:txEl>
                                              <p:pRg st="4" end="4"/>
                                            </p:txEl>
                                          </p:spTgt>
                                        </p:tgtEl>
                                        <p:attrNameLst>
                                          <p:attrName>ppt_y</p:attrName>
                                        </p:attrNameLst>
                                      </p:cBhvr>
                                      <p:tavLst>
                                        <p:tav tm="0">
                                          <p:val>
                                            <p:strVal val="#ppt_y+.05"/>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4" presetClass="entr" presetSubtype="0" fill="hold" grpId="0" nodeType="clickEffect">
                                  <p:stCondLst>
                                    <p:cond delay="0"/>
                                  </p:stCondLst>
                                  <p:childTnLst>
                                    <p:set>
                                      <p:cBhvr>
                                        <p:cTn id="48" dur="1" fill="hold">
                                          <p:stCondLst>
                                            <p:cond delay="0"/>
                                          </p:stCondLst>
                                        </p:cTn>
                                        <p:tgtEl>
                                          <p:spTgt spid="404483">
                                            <p:txEl>
                                              <p:pRg st="5" end="5"/>
                                            </p:txEl>
                                          </p:spTgt>
                                        </p:tgtEl>
                                        <p:attrNameLst>
                                          <p:attrName>style.visibility</p:attrName>
                                        </p:attrNameLst>
                                      </p:cBhvr>
                                      <p:to>
                                        <p:strVal val="visible"/>
                                      </p:to>
                                    </p:set>
                                    <p:animEffect transition="in" filter="fade">
                                      <p:cBhvr>
                                        <p:cTn id="49" dur="500"/>
                                        <p:tgtEl>
                                          <p:spTgt spid="404483">
                                            <p:txEl>
                                              <p:pRg st="5" end="5"/>
                                            </p:txEl>
                                          </p:spTgt>
                                        </p:tgtEl>
                                      </p:cBhvr>
                                    </p:animEffect>
                                    <p:anim calcmode="lin" valueType="num">
                                      <p:cBhvr>
                                        <p:cTn id="50" dur="500" fill="hold"/>
                                        <p:tgtEl>
                                          <p:spTgt spid="404483">
                                            <p:txEl>
                                              <p:pRg st="5" end="5"/>
                                            </p:txEl>
                                          </p:spTgt>
                                        </p:tgtEl>
                                        <p:attrNameLst>
                                          <p:attrName>ppt_x</p:attrName>
                                        </p:attrNameLst>
                                      </p:cBhvr>
                                      <p:tavLst>
                                        <p:tav tm="0">
                                          <p:val>
                                            <p:strVal val="#ppt_x"/>
                                          </p:val>
                                        </p:tav>
                                        <p:tav tm="100000">
                                          <p:val>
                                            <p:strVal val="#ppt_x"/>
                                          </p:val>
                                        </p:tav>
                                      </p:tavLst>
                                    </p:anim>
                                    <p:anim calcmode="lin" valueType="num">
                                      <p:cBhvr>
                                        <p:cTn id="51" dur="500" fill="hold"/>
                                        <p:tgtEl>
                                          <p:spTgt spid="404483">
                                            <p:txEl>
                                              <p:pRg st="5" end="5"/>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4482" grpId="0"/>
      <p:bldP spid="40448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Grp="1" noChangeArrowheads="1"/>
          </p:cNvSpPr>
          <p:nvPr>
            <p:ph type="title"/>
          </p:nvPr>
        </p:nvSpPr>
        <p:spPr>
          <a:xfrm>
            <a:off x="457200" y="228600"/>
            <a:ext cx="8229600" cy="1066800"/>
          </a:xfrm>
        </p:spPr>
        <p:txBody>
          <a:bodyPr/>
          <a:lstStyle/>
          <a:p>
            <a:pPr eaLnBrk="1" hangingPunct="1">
              <a:defRPr/>
            </a:pPr>
            <a:r>
              <a:rPr lang="en-US" dirty="0"/>
              <a:t>Advisory Opinion</a:t>
            </a:r>
          </a:p>
        </p:txBody>
      </p:sp>
      <p:sp>
        <p:nvSpPr>
          <p:cNvPr id="13315" name="Rectangle 3"/>
          <p:cNvSpPr>
            <a:spLocks noGrp="1" noChangeArrowheads="1"/>
          </p:cNvSpPr>
          <p:nvPr>
            <p:ph type="body" idx="1"/>
          </p:nvPr>
        </p:nvSpPr>
        <p:spPr>
          <a:xfrm>
            <a:off x="457200" y="1447800"/>
            <a:ext cx="8229600" cy="5029200"/>
          </a:xfrm>
        </p:spPr>
        <p:txBody>
          <a:bodyPr/>
          <a:lstStyle/>
          <a:p>
            <a:pPr marL="0" indent="0" eaLnBrk="1" hangingPunct="1">
              <a:buFont typeface="Wingdings" pitchFamily="2" charset="2"/>
              <a:buNone/>
              <a:defRPr/>
            </a:pPr>
            <a:r>
              <a:rPr lang="en-US" altLang="en-US" sz="4000" dirty="0">
                <a:effectLst>
                  <a:outerShdw blurRad="38100" dist="38100" dir="2700000" algn="tl">
                    <a:srgbClr val="000000">
                      <a:alpha val="43137"/>
                    </a:srgbClr>
                  </a:outerShdw>
                </a:effectLst>
              </a:rPr>
              <a:t>19-014-E	The board of aldermen may not hire the son of the police chief to work under the direct supervision of his father. When an employee works under the direct supervision of his or her relative, a violation of Section 25-4-105(1) is </a:t>
            </a:r>
            <a:r>
              <a:rPr lang="en-US" altLang="en-US" sz="4000" dirty="0">
                <a:solidFill>
                  <a:srgbClr val="FFFF00"/>
                </a:solidFill>
                <a:effectLst>
                  <a:outerShdw blurRad="38100" dist="38100" dir="2700000" algn="tl">
                    <a:srgbClr val="000000">
                      <a:alpha val="43137"/>
                    </a:srgbClr>
                  </a:outerShdw>
                </a:effectLst>
              </a:rPr>
              <a:t>virtually inevitable</a:t>
            </a:r>
            <a:r>
              <a:rPr lang="en-US" altLang="en-US" sz="4000" dirty="0">
                <a:effectLst>
                  <a:outerShdw blurRad="38100" dist="38100" dir="2700000" algn="tl">
                    <a:srgbClr val="000000">
                      <a:alpha val="43137"/>
                    </a:srgbClr>
                  </a:outerShdw>
                </a:effectLst>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1432" name="Rectangle 8"/>
          <p:cNvSpPr>
            <a:spLocks noGrp="1" noChangeArrowheads="1"/>
          </p:cNvSpPr>
          <p:nvPr>
            <p:ph type="title"/>
          </p:nvPr>
        </p:nvSpPr>
        <p:spPr/>
        <p:txBody>
          <a:bodyPr/>
          <a:lstStyle/>
          <a:p>
            <a:pPr eaLnBrk="1" hangingPunct="1">
              <a:defRPr/>
            </a:pPr>
            <a:r>
              <a:rPr lang="en-US" dirty="0"/>
              <a:t>Section 25-4-105(1)</a:t>
            </a:r>
          </a:p>
        </p:txBody>
      </p:sp>
      <p:sp>
        <p:nvSpPr>
          <p:cNvPr id="231433" name="Rectangle 9"/>
          <p:cNvSpPr>
            <a:spLocks noGrp="1" noChangeArrowheads="1"/>
          </p:cNvSpPr>
          <p:nvPr>
            <p:ph type="body" idx="1"/>
          </p:nvPr>
        </p:nvSpPr>
        <p:spPr>
          <a:xfrm>
            <a:off x="457200" y="1524000"/>
            <a:ext cx="8229600" cy="4953000"/>
          </a:xfrm>
        </p:spPr>
        <p:txBody>
          <a:bodyPr/>
          <a:lstStyle/>
          <a:p>
            <a:pPr eaLnBrk="1" hangingPunct="1">
              <a:buFont typeface="Wingdings" pitchFamily="2" charset="2"/>
              <a:buNone/>
              <a:defRPr/>
            </a:pPr>
            <a:r>
              <a:rPr lang="en-US" dirty="0"/>
              <a:t> ‘</a:t>
            </a:r>
            <a:r>
              <a:rPr lang="en-US" b="1" dirty="0"/>
              <a:t>Business with which he is associated</a:t>
            </a:r>
            <a:r>
              <a:rPr lang="en-US" dirty="0"/>
              <a:t>’ means public servant or his relative is </a:t>
            </a:r>
          </a:p>
          <a:p>
            <a:pPr eaLnBrk="1" hangingPunct="1">
              <a:defRPr/>
            </a:pPr>
            <a:r>
              <a:rPr lang="en-US" dirty="0"/>
              <a:t>officer, director, owner, partner, employee</a:t>
            </a:r>
          </a:p>
          <a:p>
            <a:pPr eaLnBrk="1" hangingPunct="1">
              <a:defRPr/>
            </a:pPr>
            <a:r>
              <a:rPr lang="en-US" dirty="0"/>
              <a:t>holder of more than ten percent (10%) of the fair market value or </a:t>
            </a:r>
          </a:p>
          <a:p>
            <a:pPr eaLnBrk="1" hangingPunct="1">
              <a:defRPr/>
            </a:pPr>
            <a:r>
              <a:rPr lang="en-US" dirty="0"/>
              <a:t>from which he or his relative derives more than $2,500 in annual income or </a:t>
            </a:r>
          </a:p>
          <a:p>
            <a:pPr eaLnBrk="1" hangingPunct="1">
              <a:defRPr/>
            </a:pPr>
            <a:r>
              <a:rPr lang="en-US" dirty="0"/>
              <a:t>over which such public servant or his relative exercises control.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31432"/>
                                        </p:tgtEl>
                                        <p:attrNameLst>
                                          <p:attrName>style.visibility</p:attrName>
                                        </p:attrNameLst>
                                      </p:cBhvr>
                                      <p:to>
                                        <p:strVal val="visible"/>
                                      </p:to>
                                    </p:set>
                                    <p:anim calcmode="lin" valueType="num">
                                      <p:cBhvr>
                                        <p:cTn id="7" dur="1000" fill="hold"/>
                                        <p:tgtEl>
                                          <p:spTgt spid="231432"/>
                                        </p:tgtEl>
                                        <p:attrNameLst>
                                          <p:attrName>ppt_x</p:attrName>
                                        </p:attrNameLst>
                                      </p:cBhvr>
                                      <p:tavLst>
                                        <p:tav tm="0">
                                          <p:val>
                                            <p:strVal val="#ppt_x-.2"/>
                                          </p:val>
                                        </p:tav>
                                        <p:tav tm="100000">
                                          <p:val>
                                            <p:strVal val="#ppt_x"/>
                                          </p:val>
                                        </p:tav>
                                      </p:tavLst>
                                    </p:anim>
                                    <p:anim calcmode="lin" valueType="num">
                                      <p:cBhvr>
                                        <p:cTn id="8" dur="1000" fill="hold"/>
                                        <p:tgtEl>
                                          <p:spTgt spid="23143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3143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31433">
                                            <p:txEl>
                                              <p:pRg st="0" end="0"/>
                                            </p:txEl>
                                          </p:spTgt>
                                        </p:tgtEl>
                                        <p:attrNameLst>
                                          <p:attrName>style.visibility</p:attrName>
                                        </p:attrNameLst>
                                      </p:cBhvr>
                                      <p:to>
                                        <p:strVal val="visible"/>
                                      </p:to>
                                    </p:set>
                                    <p:animEffect transition="in" filter="fade">
                                      <p:cBhvr>
                                        <p:cTn id="14" dur="500"/>
                                        <p:tgtEl>
                                          <p:spTgt spid="231433">
                                            <p:txEl>
                                              <p:pRg st="0" end="0"/>
                                            </p:txEl>
                                          </p:spTgt>
                                        </p:tgtEl>
                                      </p:cBhvr>
                                    </p:animEffect>
                                    <p:anim calcmode="lin" valueType="num">
                                      <p:cBhvr>
                                        <p:cTn id="15" dur="500" fill="hold"/>
                                        <p:tgtEl>
                                          <p:spTgt spid="23143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31433">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231433">
                                            <p:txEl>
                                              <p:pRg st="1" end="1"/>
                                            </p:txEl>
                                          </p:spTgt>
                                        </p:tgtEl>
                                        <p:attrNameLst>
                                          <p:attrName>style.visibility</p:attrName>
                                        </p:attrNameLst>
                                      </p:cBhvr>
                                      <p:to>
                                        <p:strVal val="visible"/>
                                      </p:to>
                                    </p:set>
                                    <p:animEffect transition="in" filter="fade">
                                      <p:cBhvr>
                                        <p:cTn id="21" dur="500"/>
                                        <p:tgtEl>
                                          <p:spTgt spid="231433">
                                            <p:txEl>
                                              <p:pRg st="1" end="1"/>
                                            </p:txEl>
                                          </p:spTgt>
                                        </p:tgtEl>
                                      </p:cBhvr>
                                    </p:animEffect>
                                    <p:anim calcmode="lin" valueType="num">
                                      <p:cBhvr>
                                        <p:cTn id="22" dur="500" fill="hold"/>
                                        <p:tgtEl>
                                          <p:spTgt spid="231433">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231433">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231433">
                                            <p:txEl>
                                              <p:pRg st="2" end="2"/>
                                            </p:txEl>
                                          </p:spTgt>
                                        </p:tgtEl>
                                        <p:attrNameLst>
                                          <p:attrName>style.visibility</p:attrName>
                                        </p:attrNameLst>
                                      </p:cBhvr>
                                      <p:to>
                                        <p:strVal val="visible"/>
                                      </p:to>
                                    </p:set>
                                    <p:animEffect transition="in" filter="fade">
                                      <p:cBhvr>
                                        <p:cTn id="28" dur="500"/>
                                        <p:tgtEl>
                                          <p:spTgt spid="231433">
                                            <p:txEl>
                                              <p:pRg st="2" end="2"/>
                                            </p:txEl>
                                          </p:spTgt>
                                        </p:tgtEl>
                                      </p:cBhvr>
                                    </p:animEffect>
                                    <p:anim calcmode="lin" valueType="num">
                                      <p:cBhvr>
                                        <p:cTn id="29" dur="500" fill="hold"/>
                                        <p:tgtEl>
                                          <p:spTgt spid="231433">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231433">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231433">
                                            <p:txEl>
                                              <p:pRg st="3" end="3"/>
                                            </p:txEl>
                                          </p:spTgt>
                                        </p:tgtEl>
                                        <p:attrNameLst>
                                          <p:attrName>style.visibility</p:attrName>
                                        </p:attrNameLst>
                                      </p:cBhvr>
                                      <p:to>
                                        <p:strVal val="visible"/>
                                      </p:to>
                                    </p:set>
                                    <p:animEffect transition="in" filter="fade">
                                      <p:cBhvr>
                                        <p:cTn id="35" dur="500"/>
                                        <p:tgtEl>
                                          <p:spTgt spid="231433">
                                            <p:txEl>
                                              <p:pRg st="3" end="3"/>
                                            </p:txEl>
                                          </p:spTgt>
                                        </p:tgtEl>
                                      </p:cBhvr>
                                    </p:animEffect>
                                    <p:anim calcmode="lin" valueType="num">
                                      <p:cBhvr>
                                        <p:cTn id="36" dur="500" fill="hold"/>
                                        <p:tgtEl>
                                          <p:spTgt spid="231433">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231433">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4" presetClass="entr" presetSubtype="0" fill="hold" grpId="0" nodeType="clickEffect">
                                  <p:stCondLst>
                                    <p:cond delay="0"/>
                                  </p:stCondLst>
                                  <p:childTnLst>
                                    <p:set>
                                      <p:cBhvr>
                                        <p:cTn id="41" dur="1" fill="hold">
                                          <p:stCondLst>
                                            <p:cond delay="0"/>
                                          </p:stCondLst>
                                        </p:cTn>
                                        <p:tgtEl>
                                          <p:spTgt spid="231433">
                                            <p:txEl>
                                              <p:pRg st="4" end="4"/>
                                            </p:txEl>
                                          </p:spTgt>
                                        </p:tgtEl>
                                        <p:attrNameLst>
                                          <p:attrName>style.visibility</p:attrName>
                                        </p:attrNameLst>
                                      </p:cBhvr>
                                      <p:to>
                                        <p:strVal val="visible"/>
                                      </p:to>
                                    </p:set>
                                    <p:animEffect transition="in" filter="fade">
                                      <p:cBhvr>
                                        <p:cTn id="42" dur="500"/>
                                        <p:tgtEl>
                                          <p:spTgt spid="231433">
                                            <p:txEl>
                                              <p:pRg st="4" end="4"/>
                                            </p:txEl>
                                          </p:spTgt>
                                        </p:tgtEl>
                                      </p:cBhvr>
                                    </p:animEffect>
                                    <p:anim calcmode="lin" valueType="num">
                                      <p:cBhvr>
                                        <p:cTn id="43" dur="500" fill="hold"/>
                                        <p:tgtEl>
                                          <p:spTgt spid="231433">
                                            <p:txEl>
                                              <p:pRg st="4" end="4"/>
                                            </p:txEl>
                                          </p:spTgt>
                                        </p:tgtEl>
                                        <p:attrNameLst>
                                          <p:attrName>ppt_x</p:attrName>
                                        </p:attrNameLst>
                                      </p:cBhvr>
                                      <p:tavLst>
                                        <p:tav tm="0">
                                          <p:val>
                                            <p:strVal val="#ppt_x"/>
                                          </p:val>
                                        </p:tav>
                                        <p:tav tm="100000">
                                          <p:val>
                                            <p:strVal val="#ppt_x"/>
                                          </p:val>
                                        </p:tav>
                                      </p:tavLst>
                                    </p:anim>
                                    <p:anim calcmode="lin" valueType="num">
                                      <p:cBhvr>
                                        <p:cTn id="44" dur="500" fill="hold"/>
                                        <p:tgtEl>
                                          <p:spTgt spid="231433">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432" grpId="0"/>
      <p:bldP spid="23143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Grp="1" noChangeArrowheads="1"/>
          </p:cNvSpPr>
          <p:nvPr>
            <p:ph type="title"/>
          </p:nvPr>
        </p:nvSpPr>
        <p:spPr>
          <a:xfrm>
            <a:off x="457200" y="152400"/>
            <a:ext cx="8229600" cy="914400"/>
          </a:xfrm>
        </p:spPr>
        <p:txBody>
          <a:bodyPr/>
          <a:lstStyle/>
          <a:p>
            <a:pPr eaLnBrk="1" hangingPunct="1">
              <a:defRPr/>
            </a:pPr>
            <a:r>
              <a:rPr lang="en-US" dirty="0"/>
              <a:t>Advisory Opinion</a:t>
            </a:r>
          </a:p>
        </p:txBody>
      </p:sp>
      <p:sp>
        <p:nvSpPr>
          <p:cNvPr id="11267" name="Rectangle 3"/>
          <p:cNvSpPr>
            <a:spLocks noGrp="1" noChangeArrowheads="1"/>
          </p:cNvSpPr>
          <p:nvPr>
            <p:ph type="body" idx="1"/>
          </p:nvPr>
        </p:nvSpPr>
        <p:spPr>
          <a:xfrm>
            <a:off x="476794" y="1295400"/>
            <a:ext cx="8229600" cy="5334000"/>
          </a:xfrm>
        </p:spPr>
        <p:txBody>
          <a:bodyPr/>
          <a:lstStyle/>
          <a:p>
            <a:pPr marL="0" indent="0" eaLnBrk="1" hangingPunct="1">
              <a:buFont typeface="Wingdings" pitchFamily="2" charset="2"/>
              <a:buNone/>
              <a:defRPr/>
            </a:pPr>
            <a:r>
              <a:rPr lang="en-US" altLang="en-US" sz="4000" dirty="0">
                <a:effectLst>
                  <a:outerShdw blurRad="38100" dist="38100" dir="2700000" algn="tl">
                    <a:srgbClr val="000000">
                      <a:alpha val="43137"/>
                    </a:srgbClr>
                  </a:outerShdw>
                </a:effectLst>
              </a:rPr>
              <a:t>25-032-E	An </a:t>
            </a:r>
            <a:r>
              <a:rPr lang="en-US" altLang="en-US" sz="4000" dirty="0">
                <a:solidFill>
                  <a:srgbClr val="FFFF00"/>
                </a:solidFill>
                <a:effectLst>
                  <a:outerShdw blurRad="38100" dist="38100" dir="2700000" algn="tl">
                    <a:srgbClr val="000000">
                      <a:alpha val="43137"/>
                    </a:srgbClr>
                  </a:outerShdw>
                </a:effectLst>
              </a:rPr>
              <a:t>alderman must fully recuse </a:t>
            </a:r>
            <a:r>
              <a:rPr lang="en-US" altLang="en-US" sz="4000" dirty="0">
                <a:effectLst>
                  <a:outerShdw blurRad="38100" dist="38100" dir="2700000" algn="tl">
                    <a:srgbClr val="000000">
                      <a:alpha val="43137"/>
                    </a:srgbClr>
                  </a:outerShdw>
                </a:effectLst>
              </a:rPr>
              <a:t>himself from any action by the board which would result in a monetary benefit to </a:t>
            </a:r>
            <a:r>
              <a:rPr lang="en-US" altLang="en-US" sz="4000" dirty="0">
                <a:solidFill>
                  <a:srgbClr val="FFFF00"/>
                </a:solidFill>
                <a:effectLst>
                  <a:outerShdw blurRad="38100" dist="38100" dir="2700000" algn="tl">
                    <a:srgbClr val="000000">
                      <a:alpha val="43137"/>
                    </a:srgbClr>
                  </a:outerShdw>
                </a:effectLst>
              </a:rPr>
              <a:t>the company which employs his relative</a:t>
            </a:r>
            <a:r>
              <a:rPr lang="en-US" altLang="en-US" sz="4000" dirty="0">
                <a:effectLst>
                  <a:outerShdw blurRad="38100" dist="38100" dir="2700000" algn="tl">
                    <a:srgbClr val="000000">
                      <a:alpha val="43137"/>
                    </a:srgbClr>
                  </a:outerShdw>
                </a:effectLst>
              </a:rPr>
              <a:t>, in compliance with Section 25-4- 105(1).</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pPr eaLnBrk="1" hangingPunct="1">
              <a:defRPr/>
            </a:pPr>
            <a:r>
              <a:rPr lang="en-US" sz="4000" b="1" i="1" dirty="0"/>
              <a:t>Section 25-4-105(3)(a)</a:t>
            </a:r>
            <a:br>
              <a:rPr lang="en-US" sz="4000" b="1" i="1" dirty="0"/>
            </a:br>
            <a:r>
              <a:rPr lang="en-US" sz="4000" b="1" i="1" dirty="0"/>
              <a:t>The Contractor Prohibition</a:t>
            </a:r>
            <a:endParaRPr lang="en-US" sz="4000" dirty="0"/>
          </a:p>
        </p:txBody>
      </p:sp>
      <p:sp>
        <p:nvSpPr>
          <p:cNvPr id="141315" name="Rectangle 3"/>
          <p:cNvSpPr>
            <a:spLocks noGrp="1" noChangeArrowheads="1"/>
          </p:cNvSpPr>
          <p:nvPr>
            <p:ph type="body" idx="1"/>
          </p:nvPr>
        </p:nvSpPr>
        <p:spPr>
          <a:xfrm>
            <a:off x="457200" y="1752600"/>
            <a:ext cx="8229600" cy="4724400"/>
          </a:xfrm>
        </p:spPr>
        <p:txBody>
          <a:bodyPr/>
          <a:lstStyle/>
          <a:p>
            <a:pPr marL="0" indent="0" eaLnBrk="1" hangingPunct="1">
              <a:lnSpc>
                <a:spcPct val="90000"/>
              </a:lnSpc>
              <a:buFont typeface="Wingdings" pitchFamily="2" charset="2"/>
              <a:buNone/>
              <a:defRPr/>
            </a:pPr>
            <a:r>
              <a:rPr lang="en-US" altLang="en-US" dirty="0"/>
              <a:t>(3) No public servant shall: (a) Be a </a:t>
            </a:r>
            <a:r>
              <a:rPr lang="en-US" altLang="en-US" b="1" dirty="0"/>
              <a:t>contractor, subcontractor or vendor</a:t>
            </a:r>
            <a:r>
              <a:rPr lang="en-US" altLang="en-US" dirty="0"/>
              <a:t> </a:t>
            </a:r>
            <a:r>
              <a:rPr lang="en-US" altLang="en-US" b="1" dirty="0"/>
              <a:t>with the governmental entity</a:t>
            </a:r>
            <a:r>
              <a:rPr lang="en-US" altLang="en-US" dirty="0"/>
              <a:t> of which he is a member, officer, employee or agent, </a:t>
            </a:r>
            <a:r>
              <a:rPr lang="en-US" altLang="en-US" dirty="0">
                <a:solidFill>
                  <a:srgbClr val="FFFF00"/>
                </a:solidFill>
              </a:rPr>
              <a:t>other than in his contract of employment</a:t>
            </a:r>
            <a:r>
              <a:rPr lang="en-US" altLang="en-US" dirty="0"/>
              <a:t>, </a:t>
            </a:r>
            <a:r>
              <a:rPr lang="en-US" altLang="en-US" b="1" dirty="0"/>
              <a:t>or have a material financial interest in any business which is a contractor, subcontractor or vendor</a:t>
            </a:r>
            <a:r>
              <a:rPr lang="en-US" altLang="en-US" dirty="0"/>
              <a:t> </a:t>
            </a:r>
            <a:r>
              <a:rPr lang="en-US" altLang="en-US" b="1" dirty="0"/>
              <a:t>with the  governmental entity</a:t>
            </a:r>
            <a:r>
              <a:rPr lang="en-US" altLang="en-US" dirty="0"/>
              <a:t> of which he is a member, officer, employee or agent.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Grp="1" noChangeArrowheads="1"/>
          </p:cNvSpPr>
          <p:nvPr>
            <p:ph type="title"/>
          </p:nvPr>
        </p:nvSpPr>
        <p:spPr>
          <a:xfrm>
            <a:off x="457200" y="152400"/>
            <a:ext cx="8229600" cy="685800"/>
          </a:xfrm>
        </p:spPr>
        <p:txBody>
          <a:bodyPr/>
          <a:lstStyle/>
          <a:p>
            <a:pPr eaLnBrk="1" hangingPunct="1">
              <a:defRPr/>
            </a:pPr>
            <a:r>
              <a:rPr lang="en-US" dirty="0"/>
              <a:t>Advisory Opinion</a:t>
            </a:r>
          </a:p>
        </p:txBody>
      </p:sp>
      <p:sp>
        <p:nvSpPr>
          <p:cNvPr id="15363" name="Rectangle 3"/>
          <p:cNvSpPr>
            <a:spLocks noGrp="1" noChangeArrowheads="1"/>
          </p:cNvSpPr>
          <p:nvPr>
            <p:ph type="body" idx="1"/>
          </p:nvPr>
        </p:nvSpPr>
        <p:spPr>
          <a:xfrm>
            <a:off x="228600" y="990600"/>
            <a:ext cx="8686800" cy="5486400"/>
          </a:xfrm>
        </p:spPr>
        <p:txBody>
          <a:bodyPr/>
          <a:lstStyle/>
          <a:p>
            <a:pPr marL="0" indent="0" eaLnBrk="1" hangingPunct="1">
              <a:buFont typeface="Wingdings" pitchFamily="2" charset="2"/>
              <a:buNone/>
            </a:pPr>
            <a:r>
              <a:rPr lang="en-US" altLang="en-US" sz="4000" dirty="0"/>
              <a:t>25-023-E	An alderman may also be employed by the county. </a:t>
            </a:r>
            <a:r>
              <a:rPr lang="en-US" altLang="en-US" sz="4000" b="1" dirty="0"/>
              <a:t>However</a:t>
            </a:r>
            <a:r>
              <a:rPr lang="en-US" altLang="en-US" sz="4000" dirty="0"/>
              <a:t>, an </a:t>
            </a:r>
            <a:r>
              <a:rPr lang="en-US" altLang="en-US" sz="4000" dirty="0">
                <a:solidFill>
                  <a:srgbClr val="FFFF00"/>
                </a:solidFill>
              </a:rPr>
              <a:t>interlocal agreement </a:t>
            </a:r>
            <a:r>
              <a:rPr lang="en-US" altLang="en-US" sz="4000" dirty="0"/>
              <a:t>funding the alderman’s contract of employment with the county will cause a violation of Section 109, Miss. Const. of 1890, and Section 25-4-105(2), Miss. Code of 1972.</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Grp="1" noChangeArrowheads="1"/>
          </p:cNvSpPr>
          <p:nvPr>
            <p:ph type="title"/>
          </p:nvPr>
        </p:nvSpPr>
        <p:spPr>
          <a:xfrm>
            <a:off x="457200" y="152400"/>
            <a:ext cx="8229600" cy="685800"/>
          </a:xfrm>
        </p:spPr>
        <p:txBody>
          <a:bodyPr/>
          <a:lstStyle/>
          <a:p>
            <a:pPr eaLnBrk="1" hangingPunct="1">
              <a:defRPr/>
            </a:pPr>
            <a:r>
              <a:rPr lang="en-US" dirty="0"/>
              <a:t>Advisory Opinion</a:t>
            </a:r>
          </a:p>
        </p:txBody>
      </p:sp>
      <p:sp>
        <p:nvSpPr>
          <p:cNvPr id="15363" name="Rectangle 3"/>
          <p:cNvSpPr>
            <a:spLocks noGrp="1" noChangeArrowheads="1"/>
          </p:cNvSpPr>
          <p:nvPr>
            <p:ph type="body" idx="1"/>
          </p:nvPr>
        </p:nvSpPr>
        <p:spPr>
          <a:xfrm>
            <a:off x="228600" y="1066800"/>
            <a:ext cx="8686800" cy="5410200"/>
          </a:xfrm>
        </p:spPr>
        <p:txBody>
          <a:bodyPr/>
          <a:lstStyle/>
          <a:p>
            <a:pPr marL="0" indent="0" eaLnBrk="1" hangingPunct="1">
              <a:buFont typeface="Wingdings" pitchFamily="2" charset="2"/>
              <a:buNone/>
            </a:pPr>
            <a:r>
              <a:rPr lang="en-US" altLang="en-US" sz="3600" dirty="0"/>
              <a:t>25-028-E	A nonprofit organization which employs a city council member </a:t>
            </a:r>
            <a:r>
              <a:rPr lang="en-US" altLang="en-US" sz="3600" dirty="0">
                <a:solidFill>
                  <a:srgbClr val="FFFF00"/>
                </a:solidFill>
              </a:rPr>
              <a:t>may not contract with the city council</a:t>
            </a:r>
            <a:r>
              <a:rPr lang="en-US" altLang="en-US" sz="3600" dirty="0"/>
              <a:t>. A nonprofit organization receiving public funds is a “business,” and a business in which a city official has a “material financial interest” cannot serve as a contractor to the city, pursuant to Section 25-4-105(3)(a), Miss. Code of 1972.</a:t>
            </a:r>
          </a:p>
        </p:txBody>
      </p:sp>
    </p:spTree>
    <p:extLst>
      <p:ext uri="{BB962C8B-B14F-4D97-AF65-F5344CB8AC3E}">
        <p14:creationId xmlns:p14="http://schemas.microsoft.com/office/powerpoint/2010/main" val="12759601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50" name="Rectangle 6"/>
          <p:cNvSpPr>
            <a:spLocks noGrp="1" noChangeArrowheads="1"/>
          </p:cNvSpPr>
          <p:nvPr>
            <p:ph type="title" idx="4294967295"/>
          </p:nvPr>
        </p:nvSpPr>
        <p:spPr/>
        <p:txBody>
          <a:bodyPr/>
          <a:lstStyle/>
          <a:p>
            <a:pPr eaLnBrk="1" hangingPunct="1"/>
            <a:r>
              <a:rPr lang="en-US" sz="4000" b="1" i="1" u="sng" dirty="0"/>
              <a:t>Section 25-4-105(3)(e)</a:t>
            </a:r>
            <a:br>
              <a:rPr lang="en-US" sz="4000" b="1" i="1" u="sng" dirty="0"/>
            </a:br>
            <a:r>
              <a:rPr lang="en-US" sz="4000" b="1" i="1" u="sng" dirty="0"/>
              <a:t>Post Government Employment</a:t>
            </a:r>
            <a:r>
              <a:rPr lang="en-US" sz="4000" dirty="0"/>
              <a:t> </a:t>
            </a:r>
          </a:p>
        </p:txBody>
      </p:sp>
      <p:sp>
        <p:nvSpPr>
          <p:cNvPr id="210951" name="Rectangle 7"/>
          <p:cNvSpPr>
            <a:spLocks noGrp="1" noChangeArrowheads="1"/>
          </p:cNvSpPr>
          <p:nvPr>
            <p:ph type="body" idx="4294967295"/>
          </p:nvPr>
        </p:nvSpPr>
        <p:spPr>
          <a:xfrm>
            <a:off x="457200" y="1600200"/>
            <a:ext cx="8229600" cy="4800600"/>
          </a:xfrm>
        </p:spPr>
        <p:txBody>
          <a:bodyPr/>
          <a:lstStyle/>
          <a:p>
            <a:pPr marL="0" indent="0" eaLnBrk="1" hangingPunct="1">
              <a:buFont typeface="Wingdings" pitchFamily="2" charset="2"/>
              <a:buNone/>
              <a:defRPr/>
            </a:pPr>
            <a:r>
              <a:rPr lang="en-US" dirty="0"/>
              <a:t>(3) No public servant shall:  (e) Perform any </a:t>
            </a:r>
            <a:r>
              <a:rPr lang="en-US" b="1" dirty="0"/>
              <a:t>service</a:t>
            </a:r>
            <a:r>
              <a:rPr lang="en-US" dirty="0"/>
              <a:t> for any </a:t>
            </a:r>
            <a:r>
              <a:rPr lang="en-US" b="1" dirty="0"/>
              <a:t>compensation</a:t>
            </a:r>
            <a:r>
              <a:rPr lang="en-US" dirty="0"/>
              <a:t> for any </a:t>
            </a:r>
            <a:r>
              <a:rPr lang="en-US" b="1" dirty="0"/>
              <a:t>person or business</a:t>
            </a:r>
            <a:r>
              <a:rPr lang="en-US" dirty="0"/>
              <a:t> </a:t>
            </a:r>
            <a:r>
              <a:rPr lang="en-US" b="1" dirty="0"/>
              <a:t>after termination</a:t>
            </a:r>
            <a:r>
              <a:rPr lang="en-US" dirty="0"/>
              <a:t> of his office or employment in relation to any </a:t>
            </a:r>
            <a:r>
              <a:rPr lang="en-US" b="1" dirty="0"/>
              <a:t>case, decision, proceeding or application</a:t>
            </a:r>
            <a:r>
              <a:rPr lang="en-US" dirty="0"/>
              <a:t> with respect to which he was </a:t>
            </a:r>
            <a:r>
              <a:rPr lang="en-US" b="1" dirty="0"/>
              <a:t>directly concerned or in which he personally participated</a:t>
            </a:r>
            <a:r>
              <a:rPr lang="en-US" dirty="0"/>
              <a:t> during the period of his service or employment.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Grp="1" noChangeArrowheads="1"/>
          </p:cNvSpPr>
          <p:nvPr>
            <p:ph type="title"/>
          </p:nvPr>
        </p:nvSpPr>
        <p:spPr>
          <a:xfrm>
            <a:off x="444137" y="304800"/>
            <a:ext cx="8229600" cy="914400"/>
          </a:xfrm>
        </p:spPr>
        <p:txBody>
          <a:bodyPr/>
          <a:lstStyle/>
          <a:p>
            <a:pPr eaLnBrk="1" hangingPunct="1">
              <a:defRPr/>
            </a:pPr>
            <a:r>
              <a:rPr lang="en-US" dirty="0"/>
              <a:t>Advisory Opinion</a:t>
            </a:r>
          </a:p>
        </p:txBody>
      </p:sp>
      <p:sp>
        <p:nvSpPr>
          <p:cNvPr id="34819" name="Rectangle 3"/>
          <p:cNvSpPr>
            <a:spLocks noGrp="1" noChangeArrowheads="1"/>
          </p:cNvSpPr>
          <p:nvPr>
            <p:ph type="body" idx="1"/>
          </p:nvPr>
        </p:nvSpPr>
        <p:spPr>
          <a:xfrm>
            <a:off x="457200" y="1371600"/>
            <a:ext cx="8229600" cy="5105400"/>
          </a:xfrm>
        </p:spPr>
        <p:txBody>
          <a:bodyPr/>
          <a:lstStyle/>
          <a:p>
            <a:pPr marL="0" indent="0" eaLnBrk="1" hangingPunct="1">
              <a:buFont typeface="Wingdings" pitchFamily="2" charset="2"/>
              <a:buNone/>
            </a:pPr>
            <a:r>
              <a:rPr lang="en-US" altLang="en-US" sz="4000" dirty="0"/>
              <a:t>20-023-E	City engineer </a:t>
            </a:r>
            <a:r>
              <a:rPr lang="en-US" altLang="en-US" sz="4000" dirty="0">
                <a:solidFill>
                  <a:srgbClr val="FFFF00"/>
                </a:solidFill>
              </a:rPr>
              <a:t>may</a:t>
            </a:r>
            <a:r>
              <a:rPr lang="en-US" altLang="en-US" sz="4000" dirty="0"/>
              <a:t> retire and work for firm which does business with the city, but he </a:t>
            </a:r>
            <a:r>
              <a:rPr lang="en-US" altLang="en-US" sz="4000" dirty="0">
                <a:solidFill>
                  <a:srgbClr val="FFFF00"/>
                </a:solidFill>
              </a:rPr>
              <a:t>may not </a:t>
            </a:r>
            <a:r>
              <a:rPr lang="en-US" altLang="en-US" sz="4000" dirty="0"/>
              <a:t>work for the firm in relation to any matter in which he was </a:t>
            </a:r>
            <a:r>
              <a:rPr lang="en-US" altLang="en-US" sz="4000" dirty="0">
                <a:solidFill>
                  <a:srgbClr val="FFFF00"/>
                </a:solidFill>
              </a:rPr>
              <a:t>personally or directly involved </a:t>
            </a:r>
            <a:r>
              <a:rPr lang="en-US" altLang="en-US" sz="4000" dirty="0"/>
              <a:t>while employed by the city, as proscribed in Section 25-4-105(3)(e).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pPr eaLnBrk="1" hangingPunct="1">
              <a:defRPr/>
            </a:pPr>
            <a:r>
              <a:rPr lang="en-US" sz="4000" b="1" i="1" dirty="0"/>
              <a:t>Section 25-4-105(3)(b)</a:t>
            </a:r>
            <a:br>
              <a:rPr lang="en-US" sz="4000" b="1" i="1" dirty="0"/>
            </a:br>
            <a:r>
              <a:rPr lang="en-US" sz="4000" b="1" i="1" dirty="0"/>
              <a:t>The Purchaser Prohibition</a:t>
            </a:r>
            <a:r>
              <a:rPr lang="en-US" sz="4000" dirty="0"/>
              <a:t> </a:t>
            </a:r>
          </a:p>
        </p:txBody>
      </p:sp>
      <p:sp>
        <p:nvSpPr>
          <p:cNvPr id="143363" name="Rectangle 3"/>
          <p:cNvSpPr>
            <a:spLocks noGrp="1" noChangeArrowheads="1"/>
          </p:cNvSpPr>
          <p:nvPr>
            <p:ph type="body" idx="1"/>
          </p:nvPr>
        </p:nvSpPr>
        <p:spPr>
          <a:xfrm>
            <a:off x="457200" y="1752600"/>
            <a:ext cx="8229600" cy="4648200"/>
          </a:xfrm>
        </p:spPr>
        <p:txBody>
          <a:bodyPr/>
          <a:lstStyle/>
          <a:p>
            <a:pPr marL="0" indent="0" eaLnBrk="1" hangingPunct="1">
              <a:buFont typeface="Wingdings" pitchFamily="2" charset="2"/>
              <a:buNone/>
              <a:defRPr/>
            </a:pPr>
            <a:r>
              <a:rPr lang="en-US" dirty="0"/>
              <a:t>(3) No public servant shall: (b) Be a </a:t>
            </a:r>
            <a:r>
              <a:rPr lang="en-US" b="1" dirty="0"/>
              <a:t>purchaser, direct or indirect</a:t>
            </a:r>
            <a:r>
              <a:rPr lang="en-US" dirty="0"/>
              <a:t>, at any sale made by him in his official capacity </a:t>
            </a:r>
            <a:r>
              <a:rPr lang="en-US" b="1" dirty="0">
                <a:solidFill>
                  <a:srgbClr val="FFFF00"/>
                </a:solidFill>
              </a:rPr>
              <a:t>or by the governmental entity of which he is an officer or employee</a:t>
            </a:r>
            <a:r>
              <a:rPr lang="en-US" dirty="0"/>
              <a:t>, except in respect of the sale of goods or services when provided as public utilities or offered to the general public on a uniform price schedule.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Grp="1" noChangeArrowheads="1"/>
          </p:cNvSpPr>
          <p:nvPr>
            <p:ph type="title"/>
          </p:nvPr>
        </p:nvSpPr>
        <p:spPr>
          <a:xfrm>
            <a:off x="457200" y="0"/>
            <a:ext cx="8229600" cy="914400"/>
          </a:xfrm>
        </p:spPr>
        <p:txBody>
          <a:bodyPr/>
          <a:lstStyle/>
          <a:p>
            <a:pPr eaLnBrk="1" hangingPunct="1">
              <a:defRPr/>
            </a:pPr>
            <a:r>
              <a:rPr lang="en-US" dirty="0"/>
              <a:t>Advisory Opinion</a:t>
            </a:r>
          </a:p>
        </p:txBody>
      </p:sp>
      <p:sp>
        <p:nvSpPr>
          <p:cNvPr id="34819" name="Rectangle 3"/>
          <p:cNvSpPr>
            <a:spLocks noGrp="1" noChangeArrowheads="1"/>
          </p:cNvSpPr>
          <p:nvPr>
            <p:ph type="body" idx="1"/>
          </p:nvPr>
        </p:nvSpPr>
        <p:spPr>
          <a:xfrm>
            <a:off x="448491" y="1828800"/>
            <a:ext cx="8229600" cy="5197292"/>
          </a:xfrm>
        </p:spPr>
        <p:txBody>
          <a:bodyPr/>
          <a:lstStyle/>
          <a:p>
            <a:pPr marL="0" indent="0" eaLnBrk="1" hangingPunct="1">
              <a:buFont typeface="Wingdings" pitchFamily="2" charset="2"/>
              <a:buNone/>
              <a:defRPr/>
            </a:pPr>
            <a:r>
              <a:rPr lang="en-US" altLang="en-US" sz="4400" dirty="0">
                <a:effectLst>
                  <a:outerShdw blurRad="38100" dist="38100" dir="2700000" algn="tl">
                    <a:srgbClr val="000000">
                      <a:alpha val="43137"/>
                    </a:srgbClr>
                  </a:outerShdw>
                </a:effectLst>
              </a:rPr>
              <a:t>22-014-E	A </a:t>
            </a:r>
            <a:r>
              <a:rPr lang="en-US" altLang="en-US" sz="4400" dirty="0">
                <a:solidFill>
                  <a:srgbClr val="FFFF00"/>
                </a:solidFill>
                <a:effectLst>
                  <a:outerShdw blurRad="38100" dist="38100" dir="2700000" algn="tl">
                    <a:srgbClr val="000000">
                      <a:alpha val="43137"/>
                    </a:srgbClr>
                  </a:outerShdw>
                </a:effectLst>
              </a:rPr>
              <a:t>mayor may not purchase real property </a:t>
            </a:r>
            <a:r>
              <a:rPr lang="en-US" altLang="en-US" sz="4400" dirty="0">
                <a:effectLst>
                  <a:outerShdw blurRad="38100" dist="38100" dir="2700000" algn="tl">
                    <a:srgbClr val="000000">
                      <a:alpha val="43137"/>
                    </a:srgbClr>
                  </a:outerShdw>
                </a:effectLst>
              </a:rPr>
              <a:t>which was </a:t>
            </a:r>
            <a:r>
              <a:rPr lang="en-US" altLang="en-US" sz="4400" dirty="0">
                <a:solidFill>
                  <a:srgbClr val="FFFF00"/>
                </a:solidFill>
                <a:effectLst>
                  <a:outerShdw blurRad="38100" dist="38100" dir="2700000" algn="tl">
                    <a:srgbClr val="000000">
                      <a:alpha val="43137"/>
                    </a:srgbClr>
                  </a:outerShdw>
                </a:effectLst>
              </a:rPr>
              <a:t>previously sold by the city </a:t>
            </a:r>
            <a:r>
              <a:rPr lang="en-US" altLang="en-US" sz="4400" dirty="0">
                <a:effectLst>
                  <a:outerShdw blurRad="38100" dist="38100" dir="2700000" algn="tl">
                    <a:srgbClr val="000000">
                      <a:alpha val="43137"/>
                    </a:srgbClr>
                  </a:outerShdw>
                </a:effectLst>
              </a:rPr>
              <a:t>to a private individual.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2">
            <a:extLst>
              <a:ext uri="{FF2B5EF4-FFF2-40B4-BE49-F238E27FC236}">
                <a16:creationId xmlns:a16="http://schemas.microsoft.com/office/drawing/2014/main" id="{6CA1CD86-6185-4250-8A74-4D55DF2E462C}"/>
              </a:ext>
            </a:extLst>
          </p:cNvPr>
          <p:cNvSpPr>
            <a:spLocks noGrp="1" noChangeArrowheads="1"/>
          </p:cNvSpPr>
          <p:nvPr>
            <p:ph type="subTitle" idx="1"/>
          </p:nvPr>
        </p:nvSpPr>
        <p:spPr>
          <a:xfrm>
            <a:off x="533400" y="2819400"/>
            <a:ext cx="8001000" cy="1371600"/>
          </a:xfrm>
        </p:spPr>
        <p:txBody>
          <a:bodyPr/>
          <a:lstStyle/>
          <a:p>
            <a:pPr eaLnBrk="1" hangingPunct="1">
              <a:defRPr/>
            </a:pPr>
            <a:r>
              <a:rPr lang="en-US" sz="5400" b="1" dirty="0">
                <a:solidFill>
                  <a:schemeClr val="tx2"/>
                </a:solidFill>
                <a:latin typeface="Arial" charset="0"/>
              </a:rPr>
              <a:t>OPEN MEETINGS ACT</a:t>
            </a:r>
          </a:p>
        </p:txBody>
      </p:sp>
    </p:spTree>
    <p:extLst>
      <p:ext uri="{BB962C8B-B14F-4D97-AF65-F5344CB8AC3E}">
        <p14:creationId xmlns:p14="http://schemas.microsoft.com/office/powerpoint/2010/main" val="2123212669"/>
      </p:ext>
    </p:extLst>
  </p:cSld>
  <p:clrMapOvr>
    <a:masterClrMapping/>
  </p:clrMapOvr>
  <p:transition spd="slow">
    <p:pull/>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a:extLst>
              <a:ext uri="{FF2B5EF4-FFF2-40B4-BE49-F238E27FC236}">
                <a16:creationId xmlns:a16="http://schemas.microsoft.com/office/drawing/2014/main" id="{219E49E7-993F-40E7-9C8C-723C7B5517B1}"/>
              </a:ext>
            </a:extLst>
          </p:cNvPr>
          <p:cNvSpPr>
            <a:spLocks noGrp="1" noChangeArrowheads="1"/>
          </p:cNvSpPr>
          <p:nvPr>
            <p:ph type="title"/>
          </p:nvPr>
        </p:nvSpPr>
        <p:spPr/>
        <p:txBody>
          <a:bodyPr/>
          <a:lstStyle/>
          <a:p>
            <a:pPr eaLnBrk="1" hangingPunct="1">
              <a:defRPr/>
            </a:pPr>
            <a:r>
              <a:rPr lang="en-US" sz="4000" b="1" dirty="0"/>
              <a:t>OPEN MEETINGS</a:t>
            </a:r>
            <a:br>
              <a:rPr lang="en-US" sz="4000" b="1" dirty="0"/>
            </a:br>
            <a:r>
              <a:rPr lang="en-US" sz="4000" b="1" dirty="0"/>
              <a:t>Enforcement</a:t>
            </a:r>
          </a:p>
        </p:txBody>
      </p:sp>
      <p:sp>
        <p:nvSpPr>
          <p:cNvPr id="433155" name="Rectangle 3">
            <a:extLst>
              <a:ext uri="{FF2B5EF4-FFF2-40B4-BE49-F238E27FC236}">
                <a16:creationId xmlns:a16="http://schemas.microsoft.com/office/drawing/2014/main" id="{4DD4CCDF-58E2-495F-AD28-89B70427598F}"/>
              </a:ext>
            </a:extLst>
          </p:cNvPr>
          <p:cNvSpPr>
            <a:spLocks noGrp="1" noChangeArrowheads="1"/>
          </p:cNvSpPr>
          <p:nvPr>
            <p:ph type="body" idx="1"/>
          </p:nvPr>
        </p:nvSpPr>
        <p:spPr>
          <a:xfrm>
            <a:off x="457200" y="1752600"/>
            <a:ext cx="8229600" cy="4648200"/>
          </a:xfrm>
        </p:spPr>
        <p:txBody>
          <a:bodyPr/>
          <a:lstStyle/>
          <a:p>
            <a:pPr eaLnBrk="1" hangingPunct="1">
              <a:lnSpc>
                <a:spcPct val="80000"/>
              </a:lnSpc>
              <a:defRPr/>
            </a:pPr>
            <a:r>
              <a:rPr lang="en-US" sz="2800" dirty="0"/>
              <a:t>Complaint is filed with Commission. Complaint is sent to public body, which can respond. Commission may dismiss complaint, make preliminary finding or hold a hearing.</a:t>
            </a:r>
          </a:p>
          <a:p>
            <a:pPr eaLnBrk="1" hangingPunct="1">
              <a:lnSpc>
                <a:spcPct val="80000"/>
              </a:lnSpc>
              <a:defRPr/>
            </a:pPr>
            <a:r>
              <a:rPr lang="en-US" sz="2800" dirty="0"/>
              <a:t>Ethics Commission may order public body to comply with law.</a:t>
            </a:r>
          </a:p>
          <a:p>
            <a:pPr eaLnBrk="1" hangingPunct="1">
              <a:lnSpc>
                <a:spcPct val="80000"/>
              </a:lnSpc>
              <a:defRPr/>
            </a:pPr>
            <a:r>
              <a:rPr lang="en-US" sz="2800" b="1" dirty="0">
                <a:solidFill>
                  <a:srgbClr val="FFFF00"/>
                </a:solidFill>
              </a:rPr>
              <a:t>Ethics Commission may impose $500 fine for first offense, $1,000 for subsequent offense.</a:t>
            </a:r>
          </a:p>
          <a:p>
            <a:pPr eaLnBrk="1" hangingPunct="1">
              <a:lnSpc>
                <a:spcPct val="80000"/>
              </a:lnSpc>
              <a:defRPr/>
            </a:pPr>
            <a:r>
              <a:rPr lang="en-US" sz="2800" dirty="0"/>
              <a:t>Ethics Commission can mediate disputes.</a:t>
            </a:r>
          </a:p>
          <a:p>
            <a:pPr eaLnBrk="1" hangingPunct="1">
              <a:lnSpc>
                <a:spcPct val="80000"/>
              </a:lnSpc>
              <a:defRPr/>
            </a:pPr>
            <a:r>
              <a:rPr lang="en-US" sz="2800" dirty="0"/>
              <a:t>Either party may appeal </a:t>
            </a:r>
            <a:r>
              <a:rPr lang="en-US" sz="2800" i="1" dirty="0"/>
              <a:t>de novo</a:t>
            </a:r>
            <a:r>
              <a:rPr lang="en-US" sz="2800" dirty="0"/>
              <a:t> or enforce Ethics Commission order in local chancery court.</a:t>
            </a:r>
          </a:p>
        </p:txBody>
      </p:sp>
    </p:spTree>
    <p:extLst>
      <p:ext uri="{BB962C8B-B14F-4D97-AF65-F5344CB8AC3E}">
        <p14:creationId xmlns:p14="http://schemas.microsoft.com/office/powerpoint/2010/main" val="3319669361"/>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mph" presetSubtype="0" fill="remove" nodeType="afterEffect">
                                  <p:stCondLst>
                                    <p:cond delay="8000"/>
                                  </p:stCondLst>
                                  <p:childTnLst>
                                    <p:animClr clrSpc="rgb" dir="cw">
                                      <p:cBhvr override="childStyle">
                                        <p:cTn id="6" dur="2500" autoRev="1" fill="remove"/>
                                        <p:tgtEl>
                                          <p:spTgt spid="433155">
                                            <p:txEl>
                                              <p:pRg st="2" end="2"/>
                                            </p:txEl>
                                          </p:spTgt>
                                        </p:tgtEl>
                                        <p:attrNameLst>
                                          <p:attrName>style.color</p:attrName>
                                        </p:attrNameLst>
                                      </p:cBhvr>
                                      <p:to>
                                        <a:schemeClr val="bg1"/>
                                      </p:to>
                                    </p:animClr>
                                    <p:animClr clrSpc="rgb" dir="cw">
                                      <p:cBhvr>
                                        <p:cTn id="7" dur="2500" autoRev="1" fill="remove"/>
                                        <p:tgtEl>
                                          <p:spTgt spid="433155">
                                            <p:txEl>
                                              <p:pRg st="2" end="2"/>
                                            </p:txEl>
                                          </p:spTgt>
                                        </p:tgtEl>
                                        <p:attrNameLst>
                                          <p:attrName>fillcolor</p:attrName>
                                        </p:attrNameLst>
                                      </p:cBhvr>
                                      <p:to>
                                        <a:schemeClr val="bg1"/>
                                      </p:to>
                                    </p:animClr>
                                    <p:set>
                                      <p:cBhvr>
                                        <p:cTn id="8" dur="2500" autoRev="1" fill="remove"/>
                                        <p:tgtEl>
                                          <p:spTgt spid="433155">
                                            <p:txEl>
                                              <p:pRg st="2" end="2"/>
                                            </p:txEl>
                                          </p:spTgt>
                                        </p:tgtEl>
                                        <p:attrNameLst>
                                          <p:attrName>fill.type</p:attrName>
                                        </p:attrNameLst>
                                      </p:cBhvr>
                                      <p:to>
                                        <p:strVal val="solid"/>
                                      </p:to>
                                    </p:set>
                                    <p:set>
                                      <p:cBhvr>
                                        <p:cTn id="9" dur="2500" autoRev="1" fill="remove"/>
                                        <p:tgtEl>
                                          <p:spTgt spid="433155">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2">
            <a:extLst>
              <a:ext uri="{FF2B5EF4-FFF2-40B4-BE49-F238E27FC236}">
                <a16:creationId xmlns:a16="http://schemas.microsoft.com/office/drawing/2014/main" id="{E2F9695D-D59D-46C0-AFD4-A83D19BB4612}"/>
              </a:ext>
            </a:extLst>
          </p:cNvPr>
          <p:cNvSpPr>
            <a:spLocks noGrp="1" noChangeArrowheads="1"/>
          </p:cNvSpPr>
          <p:nvPr>
            <p:ph type="body" idx="1"/>
          </p:nvPr>
        </p:nvSpPr>
        <p:spPr/>
        <p:txBody>
          <a:bodyPr/>
          <a:lstStyle/>
          <a:p>
            <a:pPr eaLnBrk="1" hangingPunct="1">
              <a:defRPr/>
            </a:pPr>
            <a:r>
              <a:rPr lang="en-US" dirty="0"/>
              <a:t>Public meetings must be open to public.</a:t>
            </a:r>
          </a:p>
          <a:p>
            <a:pPr eaLnBrk="1" hangingPunct="1">
              <a:defRPr/>
            </a:pPr>
            <a:r>
              <a:rPr lang="en-US" dirty="0"/>
              <a:t>Executive session must follow specific procedure and only for certain reasons.</a:t>
            </a:r>
          </a:p>
          <a:p>
            <a:pPr eaLnBrk="1" hangingPunct="1">
              <a:defRPr/>
            </a:pPr>
            <a:r>
              <a:rPr lang="en-US" dirty="0"/>
              <a:t>Notice of meeting must be given, and minutes must be kept.</a:t>
            </a:r>
          </a:p>
          <a:p>
            <a:pPr eaLnBrk="1" hangingPunct="1">
              <a:defRPr/>
            </a:pPr>
            <a:r>
              <a:rPr lang="en-US" dirty="0"/>
              <a:t>Social gatherings are not “meetings” unless official business is discussed.</a:t>
            </a:r>
          </a:p>
          <a:p>
            <a:pPr eaLnBrk="1" hangingPunct="1">
              <a:defRPr/>
            </a:pPr>
            <a:r>
              <a:rPr lang="en-US" dirty="0"/>
              <a:t>Act never requires executive session.</a:t>
            </a:r>
          </a:p>
        </p:txBody>
      </p:sp>
      <p:sp>
        <p:nvSpPr>
          <p:cNvPr id="286723" name="Rectangle 3">
            <a:extLst>
              <a:ext uri="{FF2B5EF4-FFF2-40B4-BE49-F238E27FC236}">
                <a16:creationId xmlns:a16="http://schemas.microsoft.com/office/drawing/2014/main" id="{7397A854-77FD-4AAB-83D4-62C5B1CCA8F9}"/>
              </a:ext>
            </a:extLst>
          </p:cNvPr>
          <p:cNvSpPr>
            <a:spLocks noGrp="1" noChangeArrowheads="1"/>
          </p:cNvSpPr>
          <p:nvPr>
            <p:ph type="title"/>
          </p:nvPr>
        </p:nvSpPr>
        <p:spPr/>
        <p:txBody>
          <a:bodyPr/>
          <a:lstStyle/>
          <a:p>
            <a:pPr eaLnBrk="1" hangingPunct="1">
              <a:defRPr/>
            </a:pPr>
            <a:r>
              <a:rPr lang="en-US" b="1" dirty="0"/>
              <a:t>OPEN MEETINGS ACT</a:t>
            </a:r>
            <a:br>
              <a:rPr lang="en-US" b="1" dirty="0"/>
            </a:br>
            <a:r>
              <a:rPr lang="en-US" b="1" dirty="0"/>
              <a:t>The Basics</a:t>
            </a:r>
          </a:p>
        </p:txBody>
      </p:sp>
    </p:spTree>
    <p:extLst>
      <p:ext uri="{BB962C8B-B14F-4D97-AF65-F5344CB8AC3E}">
        <p14:creationId xmlns:p14="http://schemas.microsoft.com/office/powerpoint/2010/main" val="382982536"/>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2611" name="Rectangle 3">
            <a:extLst>
              <a:ext uri="{FF2B5EF4-FFF2-40B4-BE49-F238E27FC236}">
                <a16:creationId xmlns:a16="http://schemas.microsoft.com/office/drawing/2014/main" id="{E404DB26-2897-46C4-8EDD-82FFD1B9C9C7}"/>
              </a:ext>
            </a:extLst>
          </p:cNvPr>
          <p:cNvSpPr>
            <a:spLocks noGrp="1" noChangeArrowheads="1"/>
          </p:cNvSpPr>
          <p:nvPr>
            <p:ph type="title"/>
          </p:nvPr>
        </p:nvSpPr>
        <p:spPr>
          <a:xfrm>
            <a:off x="457200" y="2743200"/>
            <a:ext cx="8229600" cy="1371600"/>
          </a:xfrm>
        </p:spPr>
        <p:txBody>
          <a:bodyPr/>
          <a:lstStyle/>
          <a:p>
            <a:pPr eaLnBrk="1" hangingPunct="1">
              <a:defRPr/>
            </a:pPr>
            <a:r>
              <a:rPr lang="en-US" sz="4000" b="1" dirty="0"/>
              <a:t>WHAT IS A MEETING?</a:t>
            </a:r>
          </a:p>
        </p:txBody>
      </p:sp>
    </p:spTree>
    <p:extLst>
      <p:ext uri="{BB962C8B-B14F-4D97-AF65-F5344CB8AC3E}">
        <p14:creationId xmlns:p14="http://schemas.microsoft.com/office/powerpoint/2010/main" val="28611523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52611"/>
                                        </p:tgtEl>
                                        <p:attrNameLst>
                                          <p:attrName>style.visibility</p:attrName>
                                        </p:attrNameLst>
                                      </p:cBhvr>
                                      <p:to>
                                        <p:strVal val="visible"/>
                                      </p:to>
                                    </p:set>
                                    <p:anim calcmode="lin" valueType="num">
                                      <p:cBhvr>
                                        <p:cTn id="7" dur="1000" fill="hold"/>
                                        <p:tgtEl>
                                          <p:spTgt spid="452611"/>
                                        </p:tgtEl>
                                        <p:attrNameLst>
                                          <p:attrName>ppt_x</p:attrName>
                                        </p:attrNameLst>
                                      </p:cBhvr>
                                      <p:tavLst>
                                        <p:tav tm="0">
                                          <p:val>
                                            <p:strVal val="#ppt_x-.2"/>
                                          </p:val>
                                        </p:tav>
                                        <p:tav tm="100000">
                                          <p:val>
                                            <p:strVal val="#ppt_x"/>
                                          </p:val>
                                        </p:tav>
                                      </p:tavLst>
                                    </p:anim>
                                    <p:anim calcmode="lin" valueType="num">
                                      <p:cBhvr>
                                        <p:cTn id="8" dur="1000" fill="hold"/>
                                        <p:tgtEl>
                                          <p:spTgt spid="452611"/>
                                        </p:tgtEl>
                                        <p:attrNameLst>
                                          <p:attrName>ppt_y</p:attrName>
                                        </p:attrNameLst>
                                      </p:cBhvr>
                                      <p:tavLst>
                                        <p:tav tm="0">
                                          <p:val>
                                            <p:strVal val="#ppt_y"/>
                                          </p:val>
                                        </p:tav>
                                        <p:tav tm="100000">
                                          <p:val>
                                            <p:strVal val="#ppt_y"/>
                                          </p:val>
                                        </p:tav>
                                      </p:tavLst>
                                    </p:anim>
                                    <p:animEffect transition="in" filter="wipe(right)" prLst="gradientSize: 0.1">
                                      <p:cBhvr>
                                        <p:cTn id="9" dur="1000"/>
                                        <p:tgtEl>
                                          <p:spTgt spid="452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26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2" name="Rectangle 2">
            <a:extLst>
              <a:ext uri="{FF2B5EF4-FFF2-40B4-BE49-F238E27FC236}">
                <a16:creationId xmlns:a16="http://schemas.microsoft.com/office/drawing/2014/main" id="{FC6B5917-ADA7-4D23-A606-1C1BCB2BD2F5}"/>
              </a:ext>
            </a:extLst>
          </p:cNvPr>
          <p:cNvSpPr>
            <a:spLocks noGrp="1" noChangeArrowheads="1"/>
          </p:cNvSpPr>
          <p:nvPr>
            <p:ph type="title"/>
          </p:nvPr>
        </p:nvSpPr>
        <p:spPr>
          <a:xfrm>
            <a:off x="152400" y="381000"/>
            <a:ext cx="8839200" cy="1371600"/>
          </a:xfrm>
        </p:spPr>
        <p:txBody>
          <a:bodyPr/>
          <a:lstStyle/>
          <a:p>
            <a:pPr eaLnBrk="1" hangingPunct="1">
              <a:defRPr/>
            </a:pPr>
            <a:r>
              <a:rPr lang="en-US" sz="4000" u="sng" dirty="0"/>
              <a:t>Case No. M-17-002</a:t>
            </a:r>
            <a:endParaRPr lang="en-US" sz="4000" dirty="0"/>
          </a:p>
        </p:txBody>
      </p:sp>
      <p:sp>
        <p:nvSpPr>
          <p:cNvPr id="460803" name="Rectangle 3">
            <a:extLst>
              <a:ext uri="{FF2B5EF4-FFF2-40B4-BE49-F238E27FC236}">
                <a16:creationId xmlns:a16="http://schemas.microsoft.com/office/drawing/2014/main" id="{E79D708E-BDB2-4745-B6C0-512549C0372B}"/>
              </a:ext>
            </a:extLst>
          </p:cNvPr>
          <p:cNvSpPr>
            <a:spLocks noGrp="1" noChangeArrowheads="1"/>
          </p:cNvSpPr>
          <p:nvPr>
            <p:ph type="body" idx="1"/>
          </p:nvPr>
        </p:nvSpPr>
        <p:spPr/>
        <p:txBody>
          <a:bodyPr/>
          <a:lstStyle/>
          <a:p>
            <a:pPr eaLnBrk="1" hangingPunct="1">
              <a:defRPr/>
            </a:pPr>
            <a:r>
              <a:rPr lang="en-US" sz="3600" dirty="0"/>
              <a:t>Deliberations of a quorum must take place in a proper public meeting.</a:t>
            </a:r>
          </a:p>
          <a:p>
            <a:pPr eaLnBrk="1" hangingPunct="1">
              <a:defRPr/>
            </a:pPr>
            <a:r>
              <a:rPr lang="en-US" sz="3600" dirty="0"/>
              <a:t>When a </a:t>
            </a:r>
            <a:r>
              <a:rPr lang="en-US" sz="3600" dirty="0">
                <a:solidFill>
                  <a:srgbClr val="FFFF00"/>
                </a:solidFill>
              </a:rPr>
              <a:t>quorum splits into separate groups </a:t>
            </a:r>
            <a:r>
              <a:rPr lang="en-US" sz="3600" dirty="0"/>
              <a:t>and discusses the same matter of city business with the same person, a quorum is deliberating, and a “meeting” has occurred.</a:t>
            </a:r>
          </a:p>
        </p:txBody>
      </p:sp>
    </p:spTree>
    <p:extLst>
      <p:ext uri="{BB962C8B-B14F-4D97-AF65-F5344CB8AC3E}">
        <p14:creationId xmlns:p14="http://schemas.microsoft.com/office/powerpoint/2010/main" val="9626451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2" name="Rectangle 2">
            <a:extLst>
              <a:ext uri="{FF2B5EF4-FFF2-40B4-BE49-F238E27FC236}">
                <a16:creationId xmlns:a16="http://schemas.microsoft.com/office/drawing/2014/main" id="{CB960152-BEEC-4329-88AF-642C9D987E72}"/>
              </a:ext>
            </a:extLst>
          </p:cNvPr>
          <p:cNvSpPr>
            <a:spLocks noGrp="1" noChangeArrowheads="1"/>
          </p:cNvSpPr>
          <p:nvPr>
            <p:ph type="title"/>
          </p:nvPr>
        </p:nvSpPr>
        <p:spPr/>
        <p:txBody>
          <a:bodyPr/>
          <a:lstStyle/>
          <a:p>
            <a:pPr eaLnBrk="1" hangingPunct="1">
              <a:defRPr/>
            </a:pPr>
            <a:r>
              <a:rPr lang="en-US" sz="4000" u="sng" dirty="0"/>
              <a:t>Case No. M-12-020</a:t>
            </a:r>
          </a:p>
        </p:txBody>
      </p:sp>
      <p:sp>
        <p:nvSpPr>
          <p:cNvPr id="460803" name="Rectangle 3">
            <a:extLst>
              <a:ext uri="{FF2B5EF4-FFF2-40B4-BE49-F238E27FC236}">
                <a16:creationId xmlns:a16="http://schemas.microsoft.com/office/drawing/2014/main" id="{46B30B2F-D0A6-4131-A61D-783781FC17C4}"/>
              </a:ext>
            </a:extLst>
          </p:cNvPr>
          <p:cNvSpPr>
            <a:spLocks noGrp="1" noChangeArrowheads="1"/>
          </p:cNvSpPr>
          <p:nvPr>
            <p:ph type="body" idx="1"/>
          </p:nvPr>
        </p:nvSpPr>
        <p:spPr>
          <a:xfrm>
            <a:off x="457200" y="1447800"/>
            <a:ext cx="8229600" cy="4648200"/>
          </a:xfrm>
        </p:spPr>
        <p:txBody>
          <a:bodyPr/>
          <a:lstStyle/>
          <a:p>
            <a:pPr eaLnBrk="1" hangingPunct="1">
              <a:defRPr/>
            </a:pPr>
            <a:r>
              <a:rPr lang="en-US" u="sng" dirty="0"/>
              <a:t>Retreats</a:t>
            </a:r>
            <a:r>
              <a:rPr lang="en-US" dirty="0"/>
              <a:t> conducted by the Board of Aldermen are meetings subject to the Open Meetings Act</a:t>
            </a:r>
          </a:p>
          <a:p>
            <a:pPr eaLnBrk="1" hangingPunct="1">
              <a:defRPr/>
            </a:pPr>
            <a:r>
              <a:rPr lang="en-US" dirty="0">
                <a:solidFill>
                  <a:srgbClr val="FFFF00"/>
                </a:solidFill>
              </a:rPr>
              <a:t>Even if no official action </a:t>
            </a:r>
            <a:r>
              <a:rPr lang="en-US" dirty="0"/>
              <a:t>is taken at a meeting, minutes must be kept</a:t>
            </a:r>
          </a:p>
          <a:p>
            <a:pPr eaLnBrk="1" hangingPunct="1">
              <a:defRPr/>
            </a:pPr>
            <a:r>
              <a:rPr lang="en-US" u="sng" dirty="0"/>
              <a:t>Committees</a:t>
            </a:r>
            <a:r>
              <a:rPr lang="en-US" dirty="0"/>
              <a:t> established by the board to conduct business of the city are subject to the Open Meetings Act</a:t>
            </a:r>
          </a:p>
        </p:txBody>
      </p:sp>
    </p:spTree>
    <p:extLst>
      <p:ext uri="{BB962C8B-B14F-4D97-AF65-F5344CB8AC3E}">
        <p14:creationId xmlns:p14="http://schemas.microsoft.com/office/powerpoint/2010/main" val="2197677656"/>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2611" name="Rectangle 3">
            <a:extLst>
              <a:ext uri="{FF2B5EF4-FFF2-40B4-BE49-F238E27FC236}">
                <a16:creationId xmlns:a16="http://schemas.microsoft.com/office/drawing/2014/main" id="{21DF19FF-BFAD-4C6B-B4E7-55C86E3FAA46}"/>
              </a:ext>
            </a:extLst>
          </p:cNvPr>
          <p:cNvSpPr>
            <a:spLocks noGrp="1" noChangeArrowheads="1"/>
          </p:cNvSpPr>
          <p:nvPr>
            <p:ph type="title"/>
          </p:nvPr>
        </p:nvSpPr>
        <p:spPr>
          <a:xfrm>
            <a:off x="457200" y="2743200"/>
            <a:ext cx="8229600" cy="1371600"/>
          </a:xfrm>
        </p:spPr>
        <p:txBody>
          <a:bodyPr/>
          <a:lstStyle/>
          <a:p>
            <a:pPr eaLnBrk="1" hangingPunct="1">
              <a:defRPr/>
            </a:pPr>
            <a:r>
              <a:rPr lang="en-US" sz="4000" b="1" dirty="0"/>
              <a:t>WHAT ABOUT EMAIL?</a:t>
            </a:r>
          </a:p>
        </p:txBody>
      </p:sp>
    </p:spTree>
    <p:extLst>
      <p:ext uri="{BB962C8B-B14F-4D97-AF65-F5344CB8AC3E}">
        <p14:creationId xmlns:p14="http://schemas.microsoft.com/office/powerpoint/2010/main" val="9010814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52611"/>
                                        </p:tgtEl>
                                        <p:attrNameLst>
                                          <p:attrName>style.visibility</p:attrName>
                                        </p:attrNameLst>
                                      </p:cBhvr>
                                      <p:to>
                                        <p:strVal val="visible"/>
                                      </p:to>
                                    </p:set>
                                    <p:anim calcmode="lin" valueType="num">
                                      <p:cBhvr>
                                        <p:cTn id="7" dur="1000" fill="hold"/>
                                        <p:tgtEl>
                                          <p:spTgt spid="452611"/>
                                        </p:tgtEl>
                                        <p:attrNameLst>
                                          <p:attrName>ppt_x</p:attrName>
                                        </p:attrNameLst>
                                      </p:cBhvr>
                                      <p:tavLst>
                                        <p:tav tm="0">
                                          <p:val>
                                            <p:strVal val="#ppt_x-.2"/>
                                          </p:val>
                                        </p:tav>
                                        <p:tav tm="100000">
                                          <p:val>
                                            <p:strVal val="#ppt_x"/>
                                          </p:val>
                                        </p:tav>
                                      </p:tavLst>
                                    </p:anim>
                                    <p:anim calcmode="lin" valueType="num">
                                      <p:cBhvr>
                                        <p:cTn id="8" dur="1000" fill="hold"/>
                                        <p:tgtEl>
                                          <p:spTgt spid="452611"/>
                                        </p:tgtEl>
                                        <p:attrNameLst>
                                          <p:attrName>ppt_y</p:attrName>
                                        </p:attrNameLst>
                                      </p:cBhvr>
                                      <p:tavLst>
                                        <p:tav tm="0">
                                          <p:val>
                                            <p:strVal val="#ppt_y"/>
                                          </p:val>
                                        </p:tav>
                                        <p:tav tm="100000">
                                          <p:val>
                                            <p:strVal val="#ppt_y"/>
                                          </p:val>
                                        </p:tav>
                                      </p:tavLst>
                                    </p:anim>
                                    <p:animEffect transition="in" filter="wipe(right)" prLst="gradientSize: 0.1">
                                      <p:cBhvr>
                                        <p:cTn id="9" dur="1000"/>
                                        <p:tgtEl>
                                          <p:spTgt spid="452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26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2" name="Rectangle 2">
            <a:extLst>
              <a:ext uri="{FF2B5EF4-FFF2-40B4-BE49-F238E27FC236}">
                <a16:creationId xmlns:a16="http://schemas.microsoft.com/office/drawing/2014/main" id="{30388EB4-8BAB-4F50-882D-BC2B6B543EFE}"/>
              </a:ext>
            </a:extLst>
          </p:cNvPr>
          <p:cNvSpPr>
            <a:spLocks noGrp="1" noChangeArrowheads="1"/>
          </p:cNvSpPr>
          <p:nvPr>
            <p:ph type="title"/>
          </p:nvPr>
        </p:nvSpPr>
        <p:spPr/>
        <p:txBody>
          <a:bodyPr/>
          <a:lstStyle/>
          <a:p>
            <a:pPr eaLnBrk="1" hangingPunct="1">
              <a:defRPr/>
            </a:pPr>
            <a:r>
              <a:rPr lang="en-US" sz="4000" u="sng" dirty="0"/>
              <a:t>Case No. M-17-012</a:t>
            </a:r>
          </a:p>
        </p:txBody>
      </p:sp>
      <p:sp>
        <p:nvSpPr>
          <p:cNvPr id="460803" name="Rectangle 3">
            <a:extLst>
              <a:ext uri="{FF2B5EF4-FFF2-40B4-BE49-F238E27FC236}">
                <a16:creationId xmlns:a16="http://schemas.microsoft.com/office/drawing/2014/main" id="{7750A7A8-50FC-4F8A-9D05-F8BCC6F70FA1}"/>
              </a:ext>
            </a:extLst>
          </p:cNvPr>
          <p:cNvSpPr>
            <a:spLocks noGrp="1" noChangeArrowheads="1"/>
          </p:cNvSpPr>
          <p:nvPr>
            <p:ph type="body" idx="1"/>
          </p:nvPr>
        </p:nvSpPr>
        <p:spPr>
          <a:xfrm>
            <a:off x="457200" y="1447800"/>
            <a:ext cx="8229600" cy="4648200"/>
          </a:xfrm>
        </p:spPr>
        <p:txBody>
          <a:bodyPr/>
          <a:lstStyle/>
          <a:p>
            <a:pPr eaLnBrk="1" hangingPunct="1">
              <a:defRPr/>
            </a:pPr>
            <a:r>
              <a:rPr lang="en-US" dirty="0"/>
              <a:t>Email exchange among a quorum of a board about a matter under their authority can violate the Open Meetings Act.</a:t>
            </a:r>
          </a:p>
          <a:p>
            <a:pPr eaLnBrk="1" hangingPunct="1">
              <a:defRPr/>
            </a:pPr>
            <a:r>
              <a:rPr lang="en-US" dirty="0"/>
              <a:t>A quorum of a board can deliberate board business ONLY in a properly noticed public meeting.</a:t>
            </a:r>
          </a:p>
          <a:p>
            <a:pPr eaLnBrk="1" hangingPunct="1">
              <a:defRPr/>
            </a:pPr>
            <a:r>
              <a:rPr lang="en-US" dirty="0">
                <a:solidFill>
                  <a:srgbClr val="FFFF00"/>
                </a:solidFill>
              </a:rPr>
              <a:t>Board members should avoid using email </a:t>
            </a:r>
            <a:r>
              <a:rPr lang="en-US" dirty="0"/>
              <a:t>to communicate with each other about board business.</a:t>
            </a:r>
          </a:p>
        </p:txBody>
      </p:sp>
    </p:spTree>
    <p:extLst>
      <p:ext uri="{BB962C8B-B14F-4D97-AF65-F5344CB8AC3E}">
        <p14:creationId xmlns:p14="http://schemas.microsoft.com/office/powerpoint/2010/main" val="1979376183"/>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2" name="Rectangle 2">
            <a:extLst>
              <a:ext uri="{FF2B5EF4-FFF2-40B4-BE49-F238E27FC236}">
                <a16:creationId xmlns:a16="http://schemas.microsoft.com/office/drawing/2014/main" id="{2B0E2065-F5C6-44A4-A0A3-EB316B1F94A2}"/>
              </a:ext>
            </a:extLst>
          </p:cNvPr>
          <p:cNvSpPr>
            <a:spLocks noGrp="1" noChangeArrowheads="1"/>
          </p:cNvSpPr>
          <p:nvPr>
            <p:ph type="title"/>
          </p:nvPr>
        </p:nvSpPr>
        <p:spPr/>
        <p:txBody>
          <a:bodyPr/>
          <a:lstStyle/>
          <a:p>
            <a:pPr eaLnBrk="1" hangingPunct="1">
              <a:defRPr/>
            </a:pPr>
            <a:r>
              <a:rPr lang="en-US" sz="4000" u="sng" dirty="0"/>
              <a:t>Case No. M-16-008 &amp; 009</a:t>
            </a:r>
          </a:p>
        </p:txBody>
      </p:sp>
      <p:sp>
        <p:nvSpPr>
          <p:cNvPr id="460803" name="Rectangle 3">
            <a:extLst>
              <a:ext uri="{FF2B5EF4-FFF2-40B4-BE49-F238E27FC236}">
                <a16:creationId xmlns:a16="http://schemas.microsoft.com/office/drawing/2014/main" id="{F67EA708-AD1E-4E75-8C3D-B63071873555}"/>
              </a:ext>
            </a:extLst>
          </p:cNvPr>
          <p:cNvSpPr>
            <a:spLocks noGrp="1" noChangeArrowheads="1"/>
          </p:cNvSpPr>
          <p:nvPr>
            <p:ph type="body" idx="1"/>
          </p:nvPr>
        </p:nvSpPr>
        <p:spPr/>
        <p:txBody>
          <a:bodyPr/>
          <a:lstStyle/>
          <a:p>
            <a:pPr eaLnBrk="1" hangingPunct="1">
              <a:defRPr/>
            </a:pPr>
            <a:r>
              <a:rPr lang="en-US" sz="3600" dirty="0"/>
              <a:t>One member emailing a quorum about board business can violate law.</a:t>
            </a:r>
          </a:p>
          <a:p>
            <a:pPr eaLnBrk="1" hangingPunct="1">
              <a:defRPr/>
            </a:pPr>
            <a:r>
              <a:rPr lang="en-US" sz="3600" dirty="0"/>
              <a:t>Board members should not forward or copy emails to other members.</a:t>
            </a:r>
          </a:p>
          <a:p>
            <a:pPr eaLnBrk="1" hangingPunct="1">
              <a:defRPr/>
            </a:pPr>
            <a:r>
              <a:rPr lang="en-US" sz="3600" dirty="0">
                <a:solidFill>
                  <a:srgbClr val="FFFF00"/>
                </a:solidFill>
              </a:rPr>
              <a:t>Staff should blind copy (BCC) emails to board members.</a:t>
            </a:r>
          </a:p>
        </p:txBody>
      </p:sp>
    </p:spTree>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6946" name="Rectangle 2">
            <a:extLst>
              <a:ext uri="{FF2B5EF4-FFF2-40B4-BE49-F238E27FC236}">
                <a16:creationId xmlns:a16="http://schemas.microsoft.com/office/drawing/2014/main" id="{FA09B7AB-19FC-4C19-B925-AB1772E9F694}"/>
              </a:ext>
            </a:extLst>
          </p:cNvPr>
          <p:cNvSpPr>
            <a:spLocks noGrp="1" noChangeArrowheads="1"/>
          </p:cNvSpPr>
          <p:nvPr>
            <p:ph type="body" idx="1"/>
          </p:nvPr>
        </p:nvSpPr>
        <p:spPr>
          <a:xfrm>
            <a:off x="457200" y="1676400"/>
            <a:ext cx="8229600" cy="4876800"/>
          </a:xfrm>
        </p:spPr>
        <p:txBody>
          <a:bodyPr/>
          <a:lstStyle/>
          <a:p>
            <a:pPr eaLnBrk="1" hangingPunct="1">
              <a:defRPr/>
            </a:pPr>
            <a:r>
              <a:rPr lang="en-US" dirty="0"/>
              <a:t>All members can participate by phone.</a:t>
            </a:r>
          </a:p>
          <a:p>
            <a:pPr eaLnBrk="1" hangingPunct="1">
              <a:defRPr/>
            </a:pPr>
            <a:r>
              <a:rPr lang="en-US" dirty="0"/>
              <a:t>They can be in different locations, so long as one location is open to the public.</a:t>
            </a:r>
          </a:p>
          <a:p>
            <a:pPr eaLnBrk="1" hangingPunct="1">
              <a:defRPr/>
            </a:pPr>
            <a:r>
              <a:rPr lang="en-US" dirty="0"/>
              <a:t>Equipment (speaker phone) must be located in place where board normally meets and allow members of board and public to hear deliberations.</a:t>
            </a:r>
          </a:p>
          <a:p>
            <a:pPr eaLnBrk="1" hangingPunct="1">
              <a:defRPr/>
            </a:pPr>
            <a:r>
              <a:rPr lang="en-US" dirty="0"/>
              <a:t>Votes must be clearly audible or visible to members of the board and public.</a:t>
            </a:r>
          </a:p>
        </p:txBody>
      </p:sp>
      <p:sp>
        <p:nvSpPr>
          <p:cNvPr id="466947" name="Rectangle 3">
            <a:extLst>
              <a:ext uri="{FF2B5EF4-FFF2-40B4-BE49-F238E27FC236}">
                <a16:creationId xmlns:a16="http://schemas.microsoft.com/office/drawing/2014/main" id="{00AE3049-026B-4FA7-A120-CAA206F1205D}"/>
              </a:ext>
            </a:extLst>
          </p:cNvPr>
          <p:cNvSpPr>
            <a:spLocks noGrp="1" noChangeArrowheads="1"/>
          </p:cNvSpPr>
          <p:nvPr>
            <p:ph type="title"/>
          </p:nvPr>
        </p:nvSpPr>
        <p:spPr/>
        <p:txBody>
          <a:bodyPr/>
          <a:lstStyle/>
          <a:p>
            <a:pPr eaLnBrk="1" hangingPunct="1">
              <a:defRPr/>
            </a:pPr>
            <a:r>
              <a:rPr lang="en-US" sz="4000" b="1" dirty="0"/>
              <a:t>Telephonic Meetings</a:t>
            </a:r>
            <a:br>
              <a:rPr lang="en-US" sz="4000" b="1" dirty="0"/>
            </a:br>
            <a:r>
              <a:rPr lang="en-US" sz="4000" b="1" dirty="0"/>
              <a:t>Section 25-41-5</a:t>
            </a:r>
          </a:p>
        </p:txBody>
      </p:sp>
    </p:spTree>
    <p:extLst>
      <p:ext uri="{BB962C8B-B14F-4D97-AF65-F5344CB8AC3E}">
        <p14:creationId xmlns:p14="http://schemas.microsoft.com/office/powerpoint/2010/main" val="24202390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46694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66946">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66946">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6694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6946"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a:extLst>
              <a:ext uri="{FF2B5EF4-FFF2-40B4-BE49-F238E27FC236}">
                <a16:creationId xmlns:a16="http://schemas.microsoft.com/office/drawing/2014/main" id="{F8843C32-F891-4F13-96D3-2ED2284A84B0}"/>
              </a:ext>
            </a:extLst>
          </p:cNvPr>
          <p:cNvSpPr>
            <a:spLocks noGrp="1" noChangeArrowheads="1"/>
          </p:cNvSpPr>
          <p:nvPr>
            <p:ph type="title" idx="4294967295"/>
          </p:nvPr>
        </p:nvSpPr>
        <p:spPr>
          <a:xfrm>
            <a:off x="76200" y="152400"/>
            <a:ext cx="8991600" cy="990600"/>
          </a:xfrm>
        </p:spPr>
        <p:txBody>
          <a:bodyPr/>
          <a:lstStyle/>
          <a:p>
            <a:pPr eaLnBrk="1" hangingPunct="1">
              <a:defRPr/>
            </a:pPr>
            <a:r>
              <a:rPr lang="en-US" sz="3600" b="1" dirty="0"/>
              <a:t>Telephonic Polling</a:t>
            </a:r>
          </a:p>
        </p:txBody>
      </p:sp>
      <p:sp>
        <p:nvSpPr>
          <p:cNvPr id="433155" name="Rectangle 3">
            <a:extLst>
              <a:ext uri="{FF2B5EF4-FFF2-40B4-BE49-F238E27FC236}">
                <a16:creationId xmlns:a16="http://schemas.microsoft.com/office/drawing/2014/main" id="{737AB4B9-E00D-4DF6-8CA4-8CEC5105DD27}"/>
              </a:ext>
            </a:extLst>
          </p:cNvPr>
          <p:cNvSpPr>
            <a:spLocks noGrp="1" noChangeArrowheads="1"/>
          </p:cNvSpPr>
          <p:nvPr>
            <p:ph type="body" idx="4294967295"/>
          </p:nvPr>
        </p:nvSpPr>
        <p:spPr>
          <a:xfrm>
            <a:off x="152400" y="1143000"/>
            <a:ext cx="8839200" cy="5410200"/>
          </a:xfrm>
        </p:spPr>
        <p:txBody>
          <a:bodyPr/>
          <a:lstStyle/>
          <a:p>
            <a:pPr eaLnBrk="1" hangingPunct="1">
              <a:lnSpc>
                <a:spcPct val="80000"/>
              </a:lnSpc>
              <a:defRPr/>
            </a:pPr>
            <a:r>
              <a:rPr lang="en-US" dirty="0"/>
              <a:t>Supreme Court has condemned the practice of polling board members outside of a properly noticed public meeting. </a:t>
            </a:r>
            <a:r>
              <a:rPr lang="en-US" u="sng" dirty="0"/>
              <a:t>Board of Trustees of State Insts. of Higher Learning v. Miss. Publishers Corp.</a:t>
            </a:r>
            <a:r>
              <a:rPr lang="en-US" dirty="0"/>
              <a:t>, 478 So.2d 269, 278 (Miss. 1985).</a:t>
            </a:r>
          </a:p>
          <a:p>
            <a:pPr eaLnBrk="1" hangingPunct="1">
              <a:lnSpc>
                <a:spcPct val="80000"/>
              </a:lnSpc>
              <a:defRPr/>
            </a:pPr>
            <a:r>
              <a:rPr lang="en-US" dirty="0"/>
              <a:t>Voting by telephone can take place only during a properly noticed telephonic meeting, pursuant to Section 25-41-5.</a:t>
            </a:r>
          </a:p>
          <a:p>
            <a:pPr eaLnBrk="1" hangingPunct="1">
              <a:lnSpc>
                <a:spcPct val="80000"/>
              </a:lnSpc>
              <a:defRPr/>
            </a:pPr>
            <a:r>
              <a:rPr lang="en-US" dirty="0">
                <a:solidFill>
                  <a:srgbClr val="FFFF00"/>
                </a:solidFill>
              </a:rPr>
              <a:t>Employees may convey information to board members,</a:t>
            </a:r>
            <a:r>
              <a:rPr lang="en-US" dirty="0"/>
              <a:t> as long as polling or deliberation do not take place. Case No. M-14-001, Williams vs. Lauderdale Bd. of Supervisors</a:t>
            </a:r>
          </a:p>
          <a:p>
            <a:pPr eaLnBrk="1" hangingPunct="1">
              <a:lnSpc>
                <a:spcPct val="80000"/>
              </a:lnSpc>
              <a:defRPr/>
            </a:pPr>
            <a:endParaRPr lang="en-US" sz="2800" dirty="0"/>
          </a:p>
        </p:txBody>
      </p:sp>
    </p:spTree>
    <p:extLst>
      <p:ext uri="{BB962C8B-B14F-4D97-AF65-F5344CB8AC3E}">
        <p14:creationId xmlns:p14="http://schemas.microsoft.com/office/powerpoint/2010/main" val="1428643619"/>
      </p:ext>
    </p:extLst>
  </p:cSld>
  <p:clrMapOvr>
    <a:masterClrMapping/>
  </p:clrMapOvr>
  <p:transition spd="slow">
    <p:circle/>
  </p:transition>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8771" name="Rectangle 3">
            <a:extLst>
              <a:ext uri="{FF2B5EF4-FFF2-40B4-BE49-F238E27FC236}">
                <a16:creationId xmlns:a16="http://schemas.microsoft.com/office/drawing/2014/main" id="{62FDE7F9-C137-403D-B516-B79A59260582}"/>
              </a:ext>
            </a:extLst>
          </p:cNvPr>
          <p:cNvSpPr>
            <a:spLocks noGrp="1" noChangeArrowheads="1"/>
          </p:cNvSpPr>
          <p:nvPr>
            <p:ph type="title"/>
          </p:nvPr>
        </p:nvSpPr>
        <p:spPr>
          <a:xfrm>
            <a:off x="457200" y="2743200"/>
            <a:ext cx="8229600" cy="1371600"/>
          </a:xfrm>
        </p:spPr>
        <p:txBody>
          <a:bodyPr/>
          <a:lstStyle/>
          <a:p>
            <a:pPr eaLnBrk="1" hangingPunct="1">
              <a:defRPr/>
            </a:pPr>
            <a:r>
              <a:rPr lang="en-US" sz="4000" b="1" dirty="0"/>
              <a:t>EXECUTIVE SESSION</a:t>
            </a:r>
            <a:br>
              <a:rPr lang="en-US" sz="4000" b="1" dirty="0"/>
            </a:br>
            <a:r>
              <a:rPr lang="en-US" sz="4000" b="1" dirty="0"/>
              <a:t>PROCEDURE</a:t>
            </a:r>
          </a:p>
        </p:txBody>
      </p:sp>
    </p:spTree>
    <p:extLst>
      <p:ext uri="{BB962C8B-B14F-4D97-AF65-F5344CB8AC3E}">
        <p14:creationId xmlns:p14="http://schemas.microsoft.com/office/powerpoint/2010/main" val="30165350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88771"/>
                                        </p:tgtEl>
                                        <p:attrNameLst>
                                          <p:attrName>style.visibility</p:attrName>
                                        </p:attrNameLst>
                                      </p:cBhvr>
                                      <p:to>
                                        <p:strVal val="visible"/>
                                      </p:to>
                                    </p:set>
                                    <p:animEffect transition="in" filter="fade">
                                      <p:cBhvr>
                                        <p:cTn id="7" dur="1000"/>
                                        <p:tgtEl>
                                          <p:spTgt spid="288771"/>
                                        </p:tgtEl>
                                      </p:cBhvr>
                                    </p:animEffect>
                                    <p:anim calcmode="lin" valueType="num">
                                      <p:cBhvr>
                                        <p:cTn id="8" dur="1000" fill="hold"/>
                                        <p:tgtEl>
                                          <p:spTgt spid="288771"/>
                                        </p:tgtEl>
                                        <p:attrNameLst>
                                          <p:attrName>ppt_x</p:attrName>
                                        </p:attrNameLst>
                                      </p:cBhvr>
                                      <p:tavLst>
                                        <p:tav tm="0">
                                          <p:val>
                                            <p:strVal val="#ppt_x"/>
                                          </p:val>
                                        </p:tav>
                                        <p:tav tm="100000">
                                          <p:val>
                                            <p:strVal val="#ppt_x"/>
                                          </p:val>
                                        </p:tav>
                                      </p:tavLst>
                                    </p:anim>
                                    <p:anim calcmode="lin" valueType="num">
                                      <p:cBhvr>
                                        <p:cTn id="9" dur="898" decel="100000" fill="hold"/>
                                        <p:tgtEl>
                                          <p:spTgt spid="288771"/>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28877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77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30" name="Rectangle 2">
            <a:extLst>
              <a:ext uri="{FF2B5EF4-FFF2-40B4-BE49-F238E27FC236}">
                <a16:creationId xmlns:a16="http://schemas.microsoft.com/office/drawing/2014/main" id="{60EA613D-939D-4D7C-B0EA-D1227DAE608B}"/>
              </a:ext>
            </a:extLst>
          </p:cNvPr>
          <p:cNvSpPr>
            <a:spLocks noGrp="1" noChangeArrowheads="1"/>
          </p:cNvSpPr>
          <p:nvPr>
            <p:ph type="title"/>
          </p:nvPr>
        </p:nvSpPr>
        <p:spPr>
          <a:xfrm>
            <a:off x="457200" y="152400"/>
            <a:ext cx="8229600" cy="609600"/>
          </a:xfrm>
        </p:spPr>
        <p:txBody>
          <a:bodyPr/>
          <a:lstStyle/>
          <a:p>
            <a:pPr eaLnBrk="1" hangingPunct="1">
              <a:defRPr/>
            </a:pPr>
            <a:r>
              <a:rPr lang="en-US" sz="3200" u="sng" dirty="0">
                <a:effectLst>
                  <a:outerShdw blurRad="38100" dist="38100" dir="2700000" algn="tl">
                    <a:srgbClr val="000000">
                      <a:alpha val="43137"/>
                    </a:srgbClr>
                  </a:outerShdw>
                </a:effectLst>
              </a:rPr>
              <a:t>Hinds County Bd. v. Common Cause</a:t>
            </a:r>
            <a:r>
              <a:rPr lang="en-US" sz="3200" dirty="0">
                <a:effectLst>
                  <a:outerShdw blurRad="38100" dist="38100" dir="2700000" algn="tl">
                    <a:srgbClr val="000000">
                      <a:alpha val="43137"/>
                    </a:srgbClr>
                  </a:outerShdw>
                </a:effectLst>
              </a:rPr>
              <a:t> (1989)</a:t>
            </a:r>
            <a:endParaRPr lang="en-US" sz="4000" u="sng" dirty="0"/>
          </a:p>
        </p:txBody>
      </p:sp>
      <p:sp>
        <p:nvSpPr>
          <p:cNvPr id="59395" name="Rectangle 3">
            <a:extLst>
              <a:ext uri="{FF2B5EF4-FFF2-40B4-BE49-F238E27FC236}">
                <a16:creationId xmlns:a16="http://schemas.microsoft.com/office/drawing/2014/main" id="{204CF51C-C28B-4C81-9512-EBAB5046D194}"/>
              </a:ext>
            </a:extLst>
          </p:cNvPr>
          <p:cNvSpPr>
            <a:spLocks noGrp="1" noChangeArrowheads="1"/>
          </p:cNvSpPr>
          <p:nvPr>
            <p:ph type="body" idx="1"/>
          </p:nvPr>
        </p:nvSpPr>
        <p:spPr>
          <a:xfrm>
            <a:off x="457200" y="838200"/>
            <a:ext cx="8229600" cy="5715000"/>
          </a:xfrm>
        </p:spPr>
        <p:txBody>
          <a:bodyPr/>
          <a:lstStyle/>
          <a:p>
            <a:pPr marL="0" indent="0" algn="just" eaLnBrk="1" hangingPunct="1">
              <a:buFont typeface="Wingdings" panose="05000000000000000000" pitchFamily="2" charset="2"/>
              <a:buNone/>
              <a:defRPr/>
            </a:pPr>
            <a:r>
              <a:rPr lang="en-US" altLang="en-US" dirty="0">
                <a:effectLst>
                  <a:outerShdw blurRad="38100" dist="38100" dir="2700000" algn="tl">
                    <a:srgbClr val="000000">
                      <a:alpha val="43137"/>
                    </a:srgbClr>
                  </a:outerShdw>
                </a:effectLst>
              </a:rPr>
              <a:t>The purpose … is to discourage private meetings of public bodies…. The technical requirements of the Act not only enlighten the public that there exists a specific, valid reason for going into executive session, </a:t>
            </a:r>
            <a:r>
              <a:rPr lang="en-US" altLang="en-US" dirty="0">
                <a:solidFill>
                  <a:srgbClr val="FFFF00"/>
                </a:solidFill>
                <a:effectLst>
                  <a:outerShdw blurRad="38100" dist="38100" dir="2700000" algn="tl">
                    <a:srgbClr val="000000">
                      <a:alpha val="43137"/>
                    </a:srgbClr>
                  </a:outerShdw>
                </a:effectLst>
              </a:rPr>
              <a:t>but also make it somewhat onerous and time consuming for the board to do so</a:t>
            </a:r>
            <a:r>
              <a:rPr lang="en-US" altLang="en-US" dirty="0">
                <a:effectLst>
                  <a:outerShdw blurRad="38100" dist="38100" dir="2700000" algn="tl">
                    <a:srgbClr val="000000">
                      <a:alpha val="43137"/>
                    </a:srgbClr>
                  </a:outerShdw>
                </a:effectLst>
              </a:rPr>
              <a:t>. A board required by law to follow the procedure of … § 25-41-7 will no doubt be less inclined to go into executive session…. [551 So.2d 107, 112]</a:t>
            </a:r>
          </a:p>
        </p:txBody>
      </p:sp>
    </p:spTree>
    <p:extLst>
      <p:ext uri="{BB962C8B-B14F-4D97-AF65-F5344CB8AC3E}">
        <p14:creationId xmlns:p14="http://schemas.microsoft.com/office/powerpoint/2010/main" val="3322830920"/>
      </p:ext>
    </p:extLst>
  </p:cSld>
  <p:clrMapOvr>
    <a:masterClrMapping/>
  </p:clrMapOvr>
  <p:transition spd="slow">
    <p:pull/>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30" name="Rectangle 2">
            <a:extLst>
              <a:ext uri="{FF2B5EF4-FFF2-40B4-BE49-F238E27FC236}">
                <a16:creationId xmlns:a16="http://schemas.microsoft.com/office/drawing/2014/main" id="{A0666DD2-45F8-9F93-CD75-00FA89E8024C}"/>
              </a:ext>
            </a:extLst>
          </p:cNvPr>
          <p:cNvSpPr>
            <a:spLocks noGrp="1" noChangeArrowheads="1"/>
          </p:cNvSpPr>
          <p:nvPr>
            <p:ph type="title"/>
          </p:nvPr>
        </p:nvSpPr>
        <p:spPr>
          <a:xfrm>
            <a:off x="457200" y="152400"/>
            <a:ext cx="8229600" cy="1371600"/>
          </a:xfrm>
        </p:spPr>
        <p:txBody>
          <a:bodyPr/>
          <a:lstStyle/>
          <a:p>
            <a:pPr eaLnBrk="1" hangingPunct="1">
              <a:defRPr/>
            </a:pPr>
            <a:r>
              <a:rPr lang="en-US" sz="3200" b="1" dirty="0"/>
              <a:t>Executive Session Procedure: </a:t>
            </a:r>
            <a:br>
              <a:rPr lang="en-US" sz="3200" u="sng" dirty="0"/>
            </a:br>
            <a:r>
              <a:rPr lang="en-US" sz="2800" u="sng" dirty="0">
                <a:effectLst>
                  <a:outerShdw blurRad="38100" dist="38100" dir="2700000" algn="tl">
                    <a:srgbClr val="000000">
                      <a:alpha val="43137"/>
                    </a:srgbClr>
                  </a:outerShdw>
                </a:effectLst>
              </a:rPr>
              <a:t>Hinds County Bd. of Sup. v. Common Cause</a:t>
            </a:r>
            <a:r>
              <a:rPr lang="en-US" sz="2800" dirty="0">
                <a:effectLst>
                  <a:outerShdw blurRad="38100" dist="38100" dir="2700000" algn="tl">
                    <a:srgbClr val="000000">
                      <a:alpha val="43137"/>
                    </a:srgbClr>
                  </a:outerShdw>
                </a:effectLst>
              </a:rPr>
              <a:t>, </a:t>
            </a:r>
            <a:br>
              <a:rPr lang="en-US" sz="2800" dirty="0">
                <a:effectLst>
                  <a:outerShdw blurRad="38100" dist="38100" dir="2700000" algn="tl">
                    <a:srgbClr val="000000">
                      <a:alpha val="43137"/>
                    </a:srgbClr>
                  </a:outerShdw>
                </a:effectLst>
              </a:rPr>
            </a:br>
            <a:r>
              <a:rPr lang="en-US" sz="2800" dirty="0">
                <a:effectLst>
                  <a:outerShdw blurRad="38100" dist="38100" dir="2700000" algn="tl">
                    <a:srgbClr val="000000">
                      <a:alpha val="43137"/>
                    </a:srgbClr>
                  </a:outerShdw>
                </a:effectLst>
              </a:rPr>
              <a:t>551 So.2d 107, 110-111 (Miss. 1989).</a:t>
            </a:r>
            <a:r>
              <a:rPr lang="en-US" sz="3600" u="sng" dirty="0"/>
              <a:t> </a:t>
            </a:r>
          </a:p>
        </p:txBody>
      </p:sp>
      <p:sp>
        <p:nvSpPr>
          <p:cNvPr id="59395" name="Rectangle 3">
            <a:extLst>
              <a:ext uri="{FF2B5EF4-FFF2-40B4-BE49-F238E27FC236}">
                <a16:creationId xmlns:a16="http://schemas.microsoft.com/office/drawing/2014/main" id="{35E59687-F63B-6E37-40A3-C19EAF785A16}"/>
              </a:ext>
            </a:extLst>
          </p:cNvPr>
          <p:cNvSpPr>
            <a:spLocks noGrp="1" noChangeArrowheads="1"/>
          </p:cNvSpPr>
          <p:nvPr>
            <p:ph type="body" idx="1"/>
          </p:nvPr>
        </p:nvSpPr>
        <p:spPr>
          <a:xfrm>
            <a:off x="457200" y="1676400"/>
            <a:ext cx="8229600" cy="4800600"/>
          </a:xfrm>
        </p:spPr>
        <p:txBody>
          <a:bodyPr/>
          <a:lstStyle/>
          <a:p>
            <a:pPr marL="514350" indent="-514350" eaLnBrk="1" hangingPunct="1">
              <a:buClr>
                <a:schemeClr val="tx1"/>
              </a:buClr>
              <a:buFont typeface="+mj-lt"/>
              <a:buAutoNum type="arabicPeriod"/>
              <a:defRPr/>
            </a:pPr>
            <a:r>
              <a:rPr lang="en-US" altLang="en-US" dirty="0">
                <a:effectLst>
                  <a:outerShdw blurRad="38100" dist="38100" dir="2700000" algn="tl">
                    <a:srgbClr val="000000">
                      <a:alpha val="43137"/>
                    </a:srgbClr>
                  </a:outerShdw>
                </a:effectLst>
              </a:rPr>
              <a:t>Must begin in open session</a:t>
            </a:r>
          </a:p>
          <a:p>
            <a:pPr marL="514350" indent="-514350" eaLnBrk="1" hangingPunct="1">
              <a:buClr>
                <a:schemeClr val="tx1"/>
              </a:buClr>
              <a:buFont typeface="+mj-lt"/>
              <a:buAutoNum type="arabicPeriod"/>
              <a:defRPr/>
            </a:pPr>
            <a:r>
              <a:rPr lang="en-US" altLang="en-US" dirty="0">
                <a:effectLst>
                  <a:outerShdw blurRad="38100" dist="38100" dir="2700000" algn="tl">
                    <a:srgbClr val="000000">
                      <a:alpha val="43137"/>
                    </a:srgbClr>
                  </a:outerShdw>
                </a:effectLst>
              </a:rPr>
              <a:t>Must have a motion and make a closed determination about executive session</a:t>
            </a:r>
          </a:p>
          <a:p>
            <a:pPr marL="514350" indent="-514350" eaLnBrk="1" hangingPunct="1">
              <a:buClr>
                <a:schemeClr val="tx1"/>
              </a:buClr>
              <a:buFont typeface="+mj-lt"/>
              <a:buAutoNum type="arabicPeriod"/>
              <a:defRPr/>
            </a:pPr>
            <a:r>
              <a:rPr lang="en-US" altLang="en-US" dirty="0">
                <a:effectLst>
                  <a:outerShdw blurRad="38100" dist="38100" dir="2700000" algn="tl">
                    <a:srgbClr val="000000">
                      <a:alpha val="43137"/>
                    </a:srgbClr>
                  </a:outerShdw>
                </a:effectLst>
              </a:rPr>
              <a:t>Motion and 3/5ths vote required to enter executive session</a:t>
            </a:r>
          </a:p>
          <a:p>
            <a:pPr marL="514350" indent="-514350" eaLnBrk="1" hangingPunct="1">
              <a:buClr>
                <a:schemeClr val="tx1"/>
              </a:buClr>
              <a:buFont typeface="+mj-lt"/>
              <a:buAutoNum type="arabicPeriod"/>
              <a:defRPr/>
            </a:pPr>
            <a:r>
              <a:rPr lang="en-US" altLang="en-US" dirty="0">
                <a:effectLst>
                  <a:outerShdw blurRad="38100" dist="38100" dir="2700000" algn="tl">
                    <a:srgbClr val="000000">
                      <a:alpha val="43137"/>
                    </a:srgbClr>
                  </a:outerShdw>
                </a:effectLst>
              </a:rPr>
              <a:t>Must announce reason and state reason and votes in minutes</a:t>
            </a:r>
          </a:p>
          <a:p>
            <a:pPr marL="514350" indent="-514350" eaLnBrk="1" hangingPunct="1">
              <a:buClr>
                <a:schemeClr val="tx1"/>
              </a:buClr>
              <a:buFont typeface="+mj-lt"/>
              <a:buAutoNum type="arabicPeriod"/>
              <a:defRPr/>
            </a:pPr>
            <a:r>
              <a:rPr lang="en-US" altLang="en-US" dirty="0">
                <a:effectLst>
                  <a:outerShdw blurRad="38100" dist="38100" dir="2700000" algn="tl">
                    <a:srgbClr val="000000">
                      <a:alpha val="43137"/>
                    </a:srgbClr>
                  </a:outerShdw>
                </a:effectLst>
              </a:rPr>
              <a:t>Procedure is only good for that day</a:t>
            </a:r>
            <a:endParaRPr lang="en-US" altLang="en-US" sz="2800" dirty="0">
              <a:effectLst>
                <a:outerShdw blurRad="38100" dist="38100" dir="2700000" algn="tl">
                  <a:srgbClr val="000000">
                    <a:alpha val="43137"/>
                  </a:srgbClr>
                </a:outerShdw>
              </a:effectLst>
            </a:endParaRPr>
          </a:p>
        </p:txBody>
      </p:sp>
    </p:spTree>
  </p:cSld>
  <p:clrMapOvr>
    <a:masterClrMapping/>
  </p:clrMapOvr>
  <p:transition spd="slow">
    <p:pull/>
  </p:transition>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8771" name="Rectangle 3">
            <a:extLst>
              <a:ext uri="{FF2B5EF4-FFF2-40B4-BE49-F238E27FC236}">
                <a16:creationId xmlns:a16="http://schemas.microsoft.com/office/drawing/2014/main" id="{6DD6FDC3-79B7-4060-8A7A-E3B570E21D77}"/>
              </a:ext>
            </a:extLst>
          </p:cNvPr>
          <p:cNvSpPr>
            <a:spLocks noGrp="1" noChangeArrowheads="1"/>
          </p:cNvSpPr>
          <p:nvPr>
            <p:ph type="title"/>
          </p:nvPr>
        </p:nvSpPr>
        <p:spPr>
          <a:xfrm>
            <a:off x="457200" y="2743200"/>
            <a:ext cx="8229600" cy="1371600"/>
          </a:xfrm>
        </p:spPr>
        <p:txBody>
          <a:bodyPr/>
          <a:lstStyle/>
          <a:p>
            <a:pPr eaLnBrk="1" hangingPunct="1">
              <a:defRPr/>
            </a:pPr>
            <a:r>
              <a:rPr lang="en-US" sz="4000" b="1" dirty="0"/>
              <a:t>EXECUTIVE SESSION</a:t>
            </a:r>
            <a:br>
              <a:rPr lang="en-US" sz="4000" b="1" dirty="0"/>
            </a:br>
            <a:r>
              <a:rPr lang="en-US" sz="4000" b="1" dirty="0"/>
              <a:t>REASONS</a:t>
            </a:r>
          </a:p>
        </p:txBody>
      </p:sp>
    </p:spTree>
    <p:extLst>
      <p:ext uri="{BB962C8B-B14F-4D97-AF65-F5344CB8AC3E}">
        <p14:creationId xmlns:p14="http://schemas.microsoft.com/office/powerpoint/2010/main" val="36092232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88771"/>
                                        </p:tgtEl>
                                        <p:attrNameLst>
                                          <p:attrName>style.visibility</p:attrName>
                                        </p:attrNameLst>
                                      </p:cBhvr>
                                      <p:to>
                                        <p:strVal val="visible"/>
                                      </p:to>
                                    </p:set>
                                    <p:animEffect transition="in" filter="fade">
                                      <p:cBhvr>
                                        <p:cTn id="7" dur="1000"/>
                                        <p:tgtEl>
                                          <p:spTgt spid="288771"/>
                                        </p:tgtEl>
                                      </p:cBhvr>
                                    </p:animEffect>
                                    <p:anim calcmode="lin" valueType="num">
                                      <p:cBhvr>
                                        <p:cTn id="8" dur="1000" fill="hold"/>
                                        <p:tgtEl>
                                          <p:spTgt spid="288771"/>
                                        </p:tgtEl>
                                        <p:attrNameLst>
                                          <p:attrName>ppt_x</p:attrName>
                                        </p:attrNameLst>
                                      </p:cBhvr>
                                      <p:tavLst>
                                        <p:tav tm="0">
                                          <p:val>
                                            <p:strVal val="#ppt_x"/>
                                          </p:val>
                                        </p:tav>
                                        <p:tav tm="100000">
                                          <p:val>
                                            <p:strVal val="#ppt_x"/>
                                          </p:val>
                                        </p:tav>
                                      </p:tavLst>
                                    </p:anim>
                                    <p:anim calcmode="lin" valueType="num">
                                      <p:cBhvr>
                                        <p:cTn id="9" dur="898" decel="100000" fill="hold"/>
                                        <p:tgtEl>
                                          <p:spTgt spid="288771"/>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28877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77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82" name="Rectangle 2">
            <a:extLst>
              <a:ext uri="{FF2B5EF4-FFF2-40B4-BE49-F238E27FC236}">
                <a16:creationId xmlns:a16="http://schemas.microsoft.com/office/drawing/2014/main" id="{7FA77EE7-78DF-4F69-96DC-99B6DE0F76C1}"/>
              </a:ext>
            </a:extLst>
          </p:cNvPr>
          <p:cNvSpPr>
            <a:spLocks noGrp="1" noChangeArrowheads="1"/>
          </p:cNvSpPr>
          <p:nvPr>
            <p:ph type="title"/>
          </p:nvPr>
        </p:nvSpPr>
        <p:spPr>
          <a:xfrm>
            <a:off x="457200" y="152400"/>
            <a:ext cx="8229600" cy="685800"/>
          </a:xfrm>
        </p:spPr>
        <p:txBody>
          <a:bodyPr/>
          <a:lstStyle/>
          <a:p>
            <a:pPr eaLnBrk="1" hangingPunct="1">
              <a:defRPr/>
            </a:pPr>
            <a:r>
              <a:rPr lang="en-US" sz="4000" dirty="0"/>
              <a:t>Announce Specific Reasons</a:t>
            </a:r>
          </a:p>
        </p:txBody>
      </p:sp>
      <p:sp>
        <p:nvSpPr>
          <p:cNvPr id="481283" name="Rectangle 3">
            <a:extLst>
              <a:ext uri="{FF2B5EF4-FFF2-40B4-BE49-F238E27FC236}">
                <a16:creationId xmlns:a16="http://schemas.microsoft.com/office/drawing/2014/main" id="{089D24A9-1516-435C-B980-8F2472B57253}"/>
              </a:ext>
            </a:extLst>
          </p:cNvPr>
          <p:cNvSpPr>
            <a:spLocks noGrp="1" noChangeArrowheads="1"/>
          </p:cNvSpPr>
          <p:nvPr>
            <p:ph type="body" idx="1"/>
          </p:nvPr>
        </p:nvSpPr>
        <p:spPr>
          <a:xfrm>
            <a:off x="228600" y="914400"/>
            <a:ext cx="8686800" cy="5791200"/>
          </a:xfrm>
        </p:spPr>
        <p:txBody>
          <a:bodyPr/>
          <a:lstStyle/>
          <a:p>
            <a:pPr>
              <a:defRPr/>
            </a:pPr>
            <a:r>
              <a:rPr lang="en-US" sz="2800" dirty="0">
                <a:effectLst>
                  <a:outerShdw blurRad="38100" dist="38100" dir="2700000" algn="tl">
                    <a:srgbClr val="000000">
                      <a:alpha val="43137"/>
                    </a:srgbClr>
                  </a:outerShdw>
                </a:effectLst>
              </a:rPr>
              <a:t>Reasons for executive session must be announced in open meeting and recorded in minutes. </a:t>
            </a:r>
            <a:r>
              <a:rPr lang="en-US" sz="2800" dirty="0">
                <a:solidFill>
                  <a:srgbClr val="FFFF00"/>
                </a:solidFill>
                <a:effectLst>
                  <a:outerShdw blurRad="38100" dist="38100" dir="2700000" algn="tl">
                    <a:srgbClr val="000000">
                      <a:alpha val="43137"/>
                    </a:srgbClr>
                  </a:outerShdw>
                </a:effectLst>
              </a:rPr>
              <a:t>Must state a meaningful reason with sufficient specificity so that audience will later be able to check it out</a:t>
            </a:r>
            <a:r>
              <a:rPr lang="en-US" sz="2800" dirty="0">
                <a:effectLst>
                  <a:outerShdw blurRad="38100" dist="38100" dir="2700000" algn="tl">
                    <a:srgbClr val="000000">
                      <a:alpha val="43137"/>
                    </a:srgbClr>
                  </a:outerShdw>
                </a:effectLst>
              </a:rPr>
              <a:t>.</a:t>
            </a:r>
          </a:p>
          <a:p>
            <a:pPr marL="0" indent="0">
              <a:buFont typeface="Wingdings" panose="05000000000000000000" pitchFamily="2" charset="2"/>
              <a:buNone/>
              <a:defRPr/>
            </a:pPr>
            <a:endParaRPr lang="en-US" sz="1600" dirty="0">
              <a:effectLst>
                <a:outerShdw blurRad="38100" dist="38100" dir="2700000" algn="tl">
                  <a:srgbClr val="000000">
                    <a:alpha val="43137"/>
                  </a:srgbClr>
                </a:outerShdw>
              </a:effectLst>
            </a:endParaRPr>
          </a:p>
          <a:p>
            <a:pPr marL="0" indent="0" algn="just">
              <a:buFont typeface="Wingdings" panose="05000000000000000000" pitchFamily="2" charset="2"/>
              <a:buNone/>
              <a:defRPr/>
            </a:pPr>
            <a:r>
              <a:rPr lang="en-US" sz="2800" dirty="0">
                <a:effectLst>
                  <a:outerShdw blurRad="38100" dist="38100" dir="2700000" algn="tl">
                    <a:srgbClr val="000000">
                      <a:alpha val="43137"/>
                    </a:srgbClr>
                  </a:outerShdw>
                </a:effectLst>
              </a:rPr>
              <a:t>To simply say, “personnel matters,” or “litigation,” tells nothing. The reason stated must be of sufficient specificity to inform those present that there is in reality a specific, discrete matter or area which the board had determined should be discussed in executive session.</a:t>
            </a:r>
          </a:p>
          <a:p>
            <a:pPr marL="0" indent="0">
              <a:buFont typeface="Wingdings" panose="05000000000000000000" pitchFamily="2" charset="2"/>
              <a:buNone/>
              <a:defRPr/>
            </a:pPr>
            <a:r>
              <a:rPr lang="en-US" sz="2800" u="sng" dirty="0">
                <a:effectLst>
                  <a:outerShdw blurRad="38100" dist="38100" dir="2700000" algn="tl">
                    <a:srgbClr val="000000">
                      <a:alpha val="43137"/>
                    </a:srgbClr>
                  </a:outerShdw>
                </a:effectLst>
              </a:rPr>
              <a:t>Hinds County Board of Supervisors v. Common Cause of Mississippi</a:t>
            </a:r>
            <a:r>
              <a:rPr lang="en-US" sz="2800" dirty="0">
                <a:effectLst>
                  <a:outerShdw blurRad="38100" dist="38100" dir="2700000" algn="tl">
                    <a:srgbClr val="000000">
                      <a:alpha val="43137"/>
                    </a:srgbClr>
                  </a:outerShdw>
                </a:effectLst>
              </a:rPr>
              <a:t>, 551 So.2d 107, 111 (Miss. 1989).</a:t>
            </a:r>
          </a:p>
        </p:txBody>
      </p:sp>
    </p:spTree>
    <p:extLst>
      <p:ext uri="{BB962C8B-B14F-4D97-AF65-F5344CB8AC3E}">
        <p14:creationId xmlns:p14="http://schemas.microsoft.com/office/powerpoint/2010/main" val="2912307332"/>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9" name="Rectangle 3">
            <a:extLst>
              <a:ext uri="{FF2B5EF4-FFF2-40B4-BE49-F238E27FC236}">
                <a16:creationId xmlns:a16="http://schemas.microsoft.com/office/drawing/2014/main" id="{188451DD-A685-4A28-9214-22F35D76381E}"/>
              </a:ext>
            </a:extLst>
          </p:cNvPr>
          <p:cNvSpPr>
            <a:spLocks noGrp="1" noChangeArrowheads="1"/>
          </p:cNvSpPr>
          <p:nvPr>
            <p:ph type="title"/>
          </p:nvPr>
        </p:nvSpPr>
        <p:spPr>
          <a:xfrm>
            <a:off x="457200" y="22225"/>
            <a:ext cx="8229600" cy="838200"/>
          </a:xfrm>
        </p:spPr>
        <p:txBody>
          <a:bodyPr/>
          <a:lstStyle/>
          <a:p>
            <a:pPr eaLnBrk="1" hangingPunct="1">
              <a:defRPr/>
            </a:pPr>
            <a:r>
              <a:rPr lang="en-US" sz="4000" b="1" dirty="0"/>
              <a:t>Executive Session Reasons</a:t>
            </a:r>
          </a:p>
        </p:txBody>
      </p:sp>
      <p:sp>
        <p:nvSpPr>
          <p:cNvPr id="6" name="Rectangle 2">
            <a:extLst>
              <a:ext uri="{FF2B5EF4-FFF2-40B4-BE49-F238E27FC236}">
                <a16:creationId xmlns:a16="http://schemas.microsoft.com/office/drawing/2014/main" id="{EFE54E53-A8C5-459E-B766-941E34513E84}"/>
              </a:ext>
            </a:extLst>
          </p:cNvPr>
          <p:cNvSpPr txBox="1">
            <a:spLocks noChangeArrowheads="1"/>
          </p:cNvSpPr>
          <p:nvPr/>
        </p:nvSpPr>
        <p:spPr bwMode="auto">
          <a:xfrm>
            <a:off x="152400" y="990600"/>
            <a:ext cx="8839200"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65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65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9pPr>
          </a:lstStyle>
          <a:p>
            <a:pPr marL="0" indent="0" eaLnBrk="1" hangingPunct="1">
              <a:lnSpc>
                <a:spcPct val="80000"/>
              </a:lnSpc>
              <a:buNone/>
              <a:defRPr/>
            </a:pPr>
            <a:r>
              <a:rPr lang="en-US" altLang="en-US" sz="2400" kern="0" dirty="0">
                <a:effectLst>
                  <a:outerShdw blurRad="38100" dist="38100" dir="2700000" algn="tl">
                    <a:srgbClr val="000000">
                      <a:alpha val="43137"/>
                    </a:srgbClr>
                  </a:outerShdw>
                </a:effectLst>
              </a:rPr>
              <a:t>Section 25-41-7(4) - Executive session may be held for these reasons </a:t>
            </a:r>
            <a:r>
              <a:rPr lang="en-US" altLang="en-US" sz="2400" kern="0" dirty="0">
                <a:solidFill>
                  <a:srgbClr val="FFFF00"/>
                </a:solidFill>
                <a:effectLst>
                  <a:outerShdw blurRad="38100" dist="38100" dir="2700000" algn="tl">
                    <a:srgbClr val="000000">
                      <a:alpha val="43137"/>
                    </a:srgbClr>
                  </a:outerShdw>
                </a:effectLst>
              </a:rPr>
              <a:t>only</a:t>
            </a:r>
            <a:r>
              <a:rPr lang="en-US" altLang="en-US" sz="2400" kern="0" dirty="0">
                <a:effectLst>
                  <a:outerShdw blurRad="38100" dist="38100" dir="2700000" algn="tl">
                    <a:srgbClr val="000000">
                      <a:alpha val="43137"/>
                    </a:srgbClr>
                  </a:outerShdw>
                </a:effectLst>
              </a:rPr>
              <a:t>:</a:t>
            </a:r>
            <a:endParaRPr lang="en-US" altLang="en-US" sz="1800" kern="0" dirty="0">
              <a:effectLst>
                <a:outerShdw blurRad="38100" dist="38100" dir="2700000" algn="tl">
                  <a:srgbClr val="000000">
                    <a:alpha val="43137"/>
                  </a:srgbClr>
                </a:outerShdw>
              </a:effectLst>
            </a:endParaRPr>
          </a:p>
          <a:p>
            <a:pPr marL="627063" indent="-627063" eaLnBrk="1" hangingPunct="1">
              <a:lnSpc>
                <a:spcPct val="80000"/>
              </a:lnSpc>
              <a:buFont typeface="Wingdings" pitchFamily="2" charset="2"/>
              <a:buNone/>
              <a:defRPr/>
            </a:pPr>
            <a:r>
              <a:rPr lang="en-US" altLang="en-US" sz="2400" kern="0" dirty="0">
                <a:solidFill>
                  <a:srgbClr val="FFFFFF"/>
                </a:solidFill>
                <a:effectLst>
                  <a:outerShdw blurRad="38100" dist="38100" dir="2700000" algn="tl">
                    <a:srgbClr val="000000">
                      <a:alpha val="43137"/>
                    </a:srgbClr>
                  </a:outerShdw>
                </a:effectLst>
              </a:rPr>
              <a:t>(a) Personnel matters relating to person in specific position</a:t>
            </a:r>
          </a:p>
          <a:p>
            <a:pPr marL="627063" indent="-627063" eaLnBrk="1" hangingPunct="1">
              <a:lnSpc>
                <a:spcPct val="80000"/>
              </a:lnSpc>
              <a:buFont typeface="Wingdings" pitchFamily="2" charset="2"/>
              <a:buNone/>
              <a:defRPr/>
            </a:pPr>
            <a:r>
              <a:rPr lang="en-US" altLang="en-US" sz="2400" kern="0" dirty="0">
                <a:solidFill>
                  <a:srgbClr val="FFFFFF"/>
                </a:solidFill>
                <a:effectLst>
                  <a:outerShdw blurRad="38100" dist="38100" dir="2700000" algn="tl">
                    <a:srgbClr val="000000">
                      <a:alpha val="43137"/>
                    </a:srgbClr>
                  </a:outerShdw>
                </a:effectLst>
              </a:rPr>
              <a:t>(b) Current or prospective litigation, where open discussion would have detrimental effect on litigating position</a:t>
            </a:r>
          </a:p>
          <a:p>
            <a:pPr marL="627063" indent="-627063" eaLnBrk="1" hangingPunct="1">
              <a:lnSpc>
                <a:spcPct val="80000"/>
              </a:lnSpc>
              <a:buFont typeface="Wingdings" pitchFamily="2" charset="2"/>
              <a:buNone/>
              <a:defRPr/>
            </a:pPr>
            <a:r>
              <a:rPr lang="en-US" altLang="en-US" sz="2400" kern="0" dirty="0">
                <a:solidFill>
                  <a:srgbClr val="FFFFFF"/>
                </a:solidFill>
                <a:effectLst>
                  <a:outerShdw blurRad="38100" dist="38100" dir="2700000" algn="tl">
                    <a:srgbClr val="000000">
                      <a:alpha val="43137"/>
                    </a:srgbClr>
                  </a:outerShdw>
                </a:effectLst>
              </a:rPr>
              <a:t>(c) Security matters</a:t>
            </a:r>
          </a:p>
          <a:p>
            <a:pPr marL="627063" indent="-627063" eaLnBrk="1" hangingPunct="1">
              <a:lnSpc>
                <a:spcPct val="80000"/>
              </a:lnSpc>
              <a:buFont typeface="Wingdings" pitchFamily="2" charset="2"/>
              <a:buNone/>
              <a:defRPr/>
            </a:pPr>
            <a:r>
              <a:rPr lang="en-US" altLang="en-US" sz="2400" kern="0" dirty="0">
                <a:solidFill>
                  <a:srgbClr val="FFFFFF"/>
                </a:solidFill>
                <a:effectLst>
                  <a:outerShdw blurRad="38100" dist="38100" dir="2700000" algn="tl">
                    <a:srgbClr val="000000">
                      <a:alpha val="43137"/>
                    </a:srgbClr>
                  </a:outerShdw>
                </a:effectLst>
              </a:rPr>
              <a:t>(d) Investigations regarding misconduct or violations of law</a:t>
            </a:r>
          </a:p>
          <a:p>
            <a:pPr marL="627063" indent="-627063" eaLnBrk="1" hangingPunct="1">
              <a:lnSpc>
                <a:spcPct val="80000"/>
              </a:lnSpc>
              <a:buFont typeface="Wingdings" pitchFamily="2" charset="2"/>
              <a:buNone/>
              <a:defRPr/>
            </a:pPr>
            <a:r>
              <a:rPr lang="en-US" altLang="en-US" sz="2400" kern="0" dirty="0">
                <a:solidFill>
                  <a:srgbClr val="FFFFFF"/>
                </a:solidFill>
                <a:effectLst>
                  <a:outerShdw blurRad="38100" dist="38100" dir="2700000" algn="tl">
                    <a:srgbClr val="000000">
                      <a:alpha val="43137"/>
                    </a:srgbClr>
                  </a:outerShdw>
                </a:effectLst>
              </a:rPr>
              <a:t>(e) Legislature may enter executive session for any reason</a:t>
            </a:r>
          </a:p>
          <a:p>
            <a:pPr marL="627063" indent="-627063" eaLnBrk="1" hangingPunct="1">
              <a:lnSpc>
                <a:spcPct val="80000"/>
              </a:lnSpc>
              <a:buFont typeface="Wingdings" pitchFamily="2" charset="2"/>
              <a:buNone/>
              <a:defRPr/>
            </a:pPr>
            <a:r>
              <a:rPr lang="en-US" altLang="en-US" sz="2400" kern="0" dirty="0">
                <a:solidFill>
                  <a:srgbClr val="FFFFFF"/>
                </a:solidFill>
                <a:effectLst>
                  <a:outerShdw blurRad="38100" dist="38100" dir="2700000" algn="tl">
                    <a:srgbClr val="000000">
                      <a:alpha val="43137"/>
                    </a:srgbClr>
                  </a:outerShdw>
                </a:effectLst>
              </a:rPr>
              <a:t>(f) Extraordinary emergency posing irrevocable harm</a:t>
            </a:r>
          </a:p>
          <a:p>
            <a:pPr marL="627063" indent="-627063" eaLnBrk="1" hangingPunct="1">
              <a:lnSpc>
                <a:spcPct val="80000"/>
              </a:lnSpc>
              <a:buFont typeface="Wingdings" pitchFamily="2" charset="2"/>
              <a:buNone/>
              <a:defRPr/>
            </a:pPr>
            <a:r>
              <a:rPr lang="en-US" altLang="en-US" sz="2400" kern="0" dirty="0">
                <a:solidFill>
                  <a:srgbClr val="FFFFFF"/>
                </a:solidFill>
                <a:effectLst>
                  <a:outerShdw blurRad="38100" dist="38100" dir="2700000" algn="tl">
                    <a:srgbClr val="000000">
                      <a:alpha val="43137"/>
                    </a:srgbClr>
                  </a:outerShdw>
                </a:effectLst>
              </a:rPr>
              <a:t>(g) Prospective purchase, sale or leasing of lands</a:t>
            </a:r>
          </a:p>
          <a:p>
            <a:pPr marL="627063" indent="-627063" eaLnBrk="1" hangingPunct="1">
              <a:lnSpc>
                <a:spcPct val="80000"/>
              </a:lnSpc>
              <a:buFont typeface="Wingdings" pitchFamily="2" charset="2"/>
              <a:buNone/>
              <a:defRPr/>
            </a:pPr>
            <a:r>
              <a:rPr lang="en-US" altLang="en-US" sz="2400" kern="0" dirty="0">
                <a:solidFill>
                  <a:srgbClr val="FFFFFF"/>
                </a:solidFill>
                <a:effectLst>
                  <a:outerShdw blurRad="38100" dist="38100" dir="2700000" algn="tl">
                    <a:srgbClr val="000000">
                      <a:alpha val="43137"/>
                    </a:srgbClr>
                  </a:outerShdw>
                </a:effectLst>
              </a:rPr>
              <a:t>(h) </a:t>
            </a:r>
            <a:r>
              <a:rPr lang="en-US" altLang="en-US" sz="2400" kern="0" dirty="0">
                <a:effectLst>
                  <a:outerShdw blurRad="38100" dist="38100" dir="2700000" algn="tl">
                    <a:srgbClr val="000000">
                      <a:alpha val="43137"/>
                    </a:srgbClr>
                  </a:outerShdw>
                </a:effectLst>
              </a:rPr>
              <a:t>School board discussions about students/parents/teachers</a:t>
            </a:r>
          </a:p>
          <a:p>
            <a:pPr marL="627063" indent="-627063" eaLnBrk="1" hangingPunct="1">
              <a:lnSpc>
                <a:spcPct val="80000"/>
              </a:lnSpc>
              <a:buFont typeface="Wingdings" pitchFamily="2" charset="2"/>
              <a:buNone/>
              <a:defRPr/>
            </a:pPr>
            <a:r>
              <a:rPr lang="en-US" altLang="en-US" sz="2400" kern="0" dirty="0">
                <a:solidFill>
                  <a:srgbClr val="FFFFFF"/>
                </a:solidFill>
                <a:effectLst>
                  <a:outerShdw blurRad="38100" dist="38100" dir="2700000" algn="tl">
                    <a:srgbClr val="000000">
                      <a:alpha val="43137"/>
                    </a:srgbClr>
                  </a:outerShdw>
                </a:effectLst>
              </a:rPr>
              <a:t>(i) Preparation of professional licensing exams</a:t>
            </a:r>
          </a:p>
          <a:p>
            <a:pPr marL="627063" indent="-627063" eaLnBrk="1" hangingPunct="1">
              <a:lnSpc>
                <a:spcPct val="80000"/>
              </a:lnSpc>
              <a:buFont typeface="Wingdings" pitchFamily="2" charset="2"/>
              <a:buNone/>
              <a:defRPr/>
            </a:pPr>
            <a:r>
              <a:rPr lang="en-US" altLang="en-US" sz="2400" kern="0" dirty="0">
                <a:solidFill>
                  <a:srgbClr val="FFFFFF"/>
                </a:solidFill>
                <a:effectLst>
                  <a:outerShdw blurRad="38100" dist="38100" dir="2700000" algn="tl">
                    <a:srgbClr val="000000">
                      <a:alpha val="43137"/>
                    </a:srgbClr>
                  </a:outerShdw>
                </a:effectLst>
              </a:rPr>
              <a:t>(j) Location, relocation or expansion of a business</a:t>
            </a:r>
          </a:p>
          <a:p>
            <a:pPr marL="627063" indent="-627063" eaLnBrk="1" hangingPunct="1">
              <a:lnSpc>
                <a:spcPct val="80000"/>
              </a:lnSpc>
              <a:buFont typeface="Wingdings" pitchFamily="2" charset="2"/>
              <a:buNone/>
              <a:defRPr/>
            </a:pPr>
            <a:r>
              <a:rPr lang="en-US" altLang="en-US" sz="2400" kern="0" dirty="0">
                <a:solidFill>
                  <a:srgbClr val="FFFFFF"/>
                </a:solidFill>
                <a:effectLst>
                  <a:outerShdw blurRad="38100" dist="38100" dir="2700000" algn="tl">
                    <a:srgbClr val="000000">
                      <a:alpha val="43137"/>
                    </a:srgbClr>
                  </a:outerShdw>
                </a:effectLst>
              </a:rPr>
              <a:t>(k) Budget matter which may lead to termination of employee</a:t>
            </a:r>
          </a:p>
          <a:p>
            <a:pPr marL="627063" indent="-627063" eaLnBrk="1" hangingPunct="1">
              <a:lnSpc>
                <a:spcPct val="80000"/>
              </a:lnSpc>
              <a:buFont typeface="Wingdings" pitchFamily="2" charset="2"/>
              <a:buNone/>
              <a:defRPr/>
            </a:pPr>
            <a:r>
              <a:rPr lang="en-US" altLang="en-US" sz="2400" kern="0" dirty="0">
                <a:solidFill>
                  <a:srgbClr val="FFFFFF"/>
                </a:solidFill>
                <a:effectLst>
                  <a:outerShdw blurRad="38100" dist="38100" dir="2700000" algn="tl">
                    <a:srgbClr val="000000">
                      <a:alpha val="43137"/>
                    </a:srgbClr>
                  </a:outerShdw>
                </a:effectLst>
              </a:rPr>
              <a:t>(l), (m) (n) certain PERS investments and hospital matters</a:t>
            </a:r>
          </a:p>
        </p:txBody>
      </p:sp>
    </p:spTree>
    <p:extLst>
      <p:ext uri="{BB962C8B-B14F-4D97-AF65-F5344CB8AC3E}">
        <p14:creationId xmlns:p14="http://schemas.microsoft.com/office/powerpoint/2010/main" val="799924990"/>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8754" name="Rectangle 2"/>
          <p:cNvSpPr>
            <a:spLocks noGrp="1" noChangeArrowheads="1"/>
          </p:cNvSpPr>
          <p:nvPr>
            <p:ph type="body" idx="1"/>
          </p:nvPr>
        </p:nvSpPr>
        <p:spPr>
          <a:xfrm>
            <a:off x="457200" y="1905000"/>
            <a:ext cx="8229600" cy="4648200"/>
          </a:xfrm>
        </p:spPr>
        <p:txBody>
          <a:bodyPr/>
          <a:lstStyle/>
          <a:p>
            <a:pPr>
              <a:defRPr/>
            </a:pPr>
            <a:r>
              <a:rPr lang="en-US" altLang="en-US" dirty="0"/>
              <a:t>Times and places of regular meetings should be set in </a:t>
            </a:r>
            <a:r>
              <a:rPr lang="en-US" altLang="en-US" dirty="0">
                <a:solidFill>
                  <a:srgbClr val="FFFF00"/>
                </a:solidFill>
              </a:rPr>
              <a:t>statute or ordinance</a:t>
            </a:r>
            <a:r>
              <a:rPr lang="en-US" altLang="en-US" dirty="0"/>
              <a:t>.</a:t>
            </a:r>
          </a:p>
          <a:p>
            <a:pPr>
              <a:defRPr/>
            </a:pPr>
            <a:r>
              <a:rPr lang="en-US" altLang="en-US" dirty="0"/>
              <a:t>For recess, adjourned, interim or special meetings, notice must be posted in city hall </a:t>
            </a:r>
            <a:r>
              <a:rPr lang="en-US" altLang="en-US" dirty="0">
                <a:solidFill>
                  <a:srgbClr val="FFFF00"/>
                </a:solidFill>
              </a:rPr>
              <a:t>within one hour of calling the meeting</a:t>
            </a:r>
            <a:r>
              <a:rPr lang="en-US" altLang="en-US" dirty="0"/>
              <a:t>.</a:t>
            </a:r>
          </a:p>
          <a:p>
            <a:pPr>
              <a:defRPr/>
            </a:pPr>
            <a:r>
              <a:rPr lang="en-US" altLang="en-US" dirty="0"/>
              <a:t>Copy of the notice must be placed in the </a:t>
            </a:r>
            <a:r>
              <a:rPr lang="en-US" altLang="en-US" dirty="0">
                <a:solidFill>
                  <a:srgbClr val="FFFF00"/>
                </a:solidFill>
              </a:rPr>
              <a:t>minutes</a:t>
            </a:r>
            <a:r>
              <a:rPr lang="en-US" altLang="en-US" dirty="0"/>
              <a:t>.</a:t>
            </a:r>
          </a:p>
        </p:txBody>
      </p:sp>
      <p:sp>
        <p:nvSpPr>
          <p:cNvPr id="458755" name="Rectangle 3"/>
          <p:cNvSpPr>
            <a:spLocks noGrp="1" noChangeArrowheads="1"/>
          </p:cNvSpPr>
          <p:nvPr>
            <p:ph type="title"/>
          </p:nvPr>
        </p:nvSpPr>
        <p:spPr/>
        <p:txBody>
          <a:bodyPr/>
          <a:lstStyle/>
          <a:p>
            <a:pPr>
              <a:defRPr/>
            </a:pPr>
            <a:r>
              <a:rPr lang="en-US" altLang="en-US" sz="4000" b="1" dirty="0"/>
              <a:t>OPEN MEETINGS ACT</a:t>
            </a:r>
            <a:br>
              <a:rPr lang="en-US" altLang="en-US" sz="4000" b="1" dirty="0"/>
            </a:br>
            <a:r>
              <a:rPr lang="en-US" altLang="en-US" sz="4000" b="1" dirty="0"/>
              <a:t>Notice</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45875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875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5875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8754"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8754" name="Rectangle 2"/>
          <p:cNvSpPr>
            <a:spLocks noGrp="1" noChangeArrowheads="1"/>
          </p:cNvSpPr>
          <p:nvPr>
            <p:ph type="body" idx="1"/>
          </p:nvPr>
        </p:nvSpPr>
        <p:spPr>
          <a:xfrm>
            <a:off x="457200" y="1905000"/>
            <a:ext cx="8229600" cy="4648200"/>
          </a:xfrm>
        </p:spPr>
        <p:txBody>
          <a:bodyPr/>
          <a:lstStyle/>
          <a:p>
            <a:pPr>
              <a:defRPr/>
            </a:pPr>
            <a:r>
              <a:rPr lang="en-US" altLang="en-US" sz="3600" dirty="0"/>
              <a:t>Must post notice of called special meetings on web site and email or fax notice not less than 1 hour before the meeting to anyone who requests it. (in addition to posting paper notice)</a:t>
            </a:r>
          </a:p>
          <a:p>
            <a:pPr>
              <a:defRPr/>
            </a:pPr>
            <a:r>
              <a:rPr lang="en-US" altLang="en-US" sz="3600" dirty="0">
                <a:solidFill>
                  <a:srgbClr val="FFFF00"/>
                </a:solidFill>
              </a:rPr>
              <a:t>Does not apply to municipalities with population less than 25,000. </a:t>
            </a:r>
          </a:p>
        </p:txBody>
      </p:sp>
      <p:sp>
        <p:nvSpPr>
          <p:cNvPr id="458755" name="Rectangle 3"/>
          <p:cNvSpPr>
            <a:spLocks noGrp="1" noChangeArrowheads="1"/>
          </p:cNvSpPr>
          <p:nvPr>
            <p:ph type="title"/>
          </p:nvPr>
        </p:nvSpPr>
        <p:spPr/>
        <p:txBody>
          <a:bodyPr/>
          <a:lstStyle/>
          <a:p>
            <a:pPr>
              <a:defRPr/>
            </a:pPr>
            <a:r>
              <a:rPr lang="en-US" altLang="en-US" sz="4000" b="1" dirty="0"/>
              <a:t>OPEN MEETINGS ACT</a:t>
            </a:r>
            <a:br>
              <a:rPr lang="en-US" altLang="en-US" sz="4000" b="1" dirty="0"/>
            </a:br>
            <a:r>
              <a:rPr lang="en-US" altLang="en-US" sz="4000" b="1" dirty="0"/>
              <a:t>Notice – Special Meeting</a:t>
            </a:r>
          </a:p>
        </p:txBody>
      </p:sp>
    </p:spTree>
    <p:extLst>
      <p:ext uri="{BB962C8B-B14F-4D97-AF65-F5344CB8AC3E}">
        <p14:creationId xmlns:p14="http://schemas.microsoft.com/office/powerpoint/2010/main" val="45429779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45875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875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8754" grpId="0" build="p"/>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2850" name="Rectangle 2">
            <a:extLst>
              <a:ext uri="{FF2B5EF4-FFF2-40B4-BE49-F238E27FC236}">
                <a16:creationId xmlns:a16="http://schemas.microsoft.com/office/drawing/2014/main" id="{4EB588EC-3344-4B1F-867E-EBC6422DE8C2}"/>
              </a:ext>
            </a:extLst>
          </p:cNvPr>
          <p:cNvSpPr>
            <a:spLocks noGrp="1" noChangeArrowheads="1"/>
          </p:cNvSpPr>
          <p:nvPr>
            <p:ph type="body" idx="1"/>
          </p:nvPr>
        </p:nvSpPr>
        <p:spPr/>
        <p:txBody>
          <a:bodyPr/>
          <a:lstStyle/>
          <a:p>
            <a:pPr eaLnBrk="1" hangingPunct="1">
              <a:defRPr/>
            </a:pPr>
            <a:r>
              <a:rPr lang="en-US" sz="3600" dirty="0"/>
              <a:t>Minutes must be kept for all meetings, whether in open or executive session.</a:t>
            </a:r>
          </a:p>
          <a:p>
            <a:pPr eaLnBrk="1" hangingPunct="1">
              <a:defRPr/>
            </a:pPr>
            <a:r>
              <a:rPr lang="en-US" sz="3600" dirty="0"/>
              <a:t>Minutes must be “recorded” within 30 days after meeting.</a:t>
            </a:r>
          </a:p>
          <a:p>
            <a:pPr eaLnBrk="1" hangingPunct="1">
              <a:defRPr/>
            </a:pPr>
            <a:r>
              <a:rPr lang="en-US" sz="3600" dirty="0"/>
              <a:t>Minutes must be available for public inspection.</a:t>
            </a:r>
          </a:p>
        </p:txBody>
      </p:sp>
      <p:sp>
        <p:nvSpPr>
          <p:cNvPr id="462851" name="Rectangle 3">
            <a:extLst>
              <a:ext uri="{FF2B5EF4-FFF2-40B4-BE49-F238E27FC236}">
                <a16:creationId xmlns:a16="http://schemas.microsoft.com/office/drawing/2014/main" id="{FCFC89A3-57E0-4F4B-A26A-E92E7259DF62}"/>
              </a:ext>
            </a:extLst>
          </p:cNvPr>
          <p:cNvSpPr>
            <a:spLocks noGrp="1" noChangeArrowheads="1"/>
          </p:cNvSpPr>
          <p:nvPr>
            <p:ph type="title"/>
          </p:nvPr>
        </p:nvSpPr>
        <p:spPr/>
        <p:txBody>
          <a:bodyPr/>
          <a:lstStyle/>
          <a:p>
            <a:pPr eaLnBrk="1" hangingPunct="1">
              <a:defRPr/>
            </a:pPr>
            <a:r>
              <a:rPr lang="en-US" sz="5400" b="1" dirty="0"/>
              <a:t>Minutes</a:t>
            </a:r>
          </a:p>
        </p:txBody>
      </p:sp>
    </p:spTree>
    <p:extLst>
      <p:ext uri="{BB962C8B-B14F-4D97-AF65-F5344CB8AC3E}">
        <p14:creationId xmlns:p14="http://schemas.microsoft.com/office/powerpoint/2010/main" val="27136446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62850">
                                            <p:txEl>
                                              <p:pRg st="0" end="0"/>
                                            </p:txEl>
                                          </p:spTgt>
                                        </p:tgtEl>
                                        <p:attrNameLst>
                                          <p:attrName>style.visibility</p:attrName>
                                        </p:attrNameLst>
                                      </p:cBhvr>
                                      <p:to>
                                        <p:strVal val="visible"/>
                                      </p:to>
                                    </p:set>
                                    <p:animEffect transition="in" filter="fade">
                                      <p:cBhvr>
                                        <p:cTn id="7" dur="1000"/>
                                        <p:tgtEl>
                                          <p:spTgt spid="462850">
                                            <p:txEl>
                                              <p:pRg st="0" end="0"/>
                                            </p:txEl>
                                          </p:spTgt>
                                        </p:tgtEl>
                                      </p:cBhvr>
                                    </p:animEffect>
                                    <p:anim calcmode="lin" valueType="num">
                                      <p:cBhvr>
                                        <p:cTn id="8" dur="1000" fill="hold"/>
                                        <p:tgtEl>
                                          <p:spTgt spid="46285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62850">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62850">
                                            <p:txEl>
                                              <p:pRg st="1" end="1"/>
                                            </p:txEl>
                                          </p:spTgt>
                                        </p:tgtEl>
                                        <p:attrNameLst>
                                          <p:attrName>style.visibility</p:attrName>
                                        </p:attrNameLst>
                                      </p:cBhvr>
                                      <p:to>
                                        <p:strVal val="visible"/>
                                      </p:to>
                                    </p:set>
                                    <p:animEffect transition="in" filter="fade">
                                      <p:cBhvr>
                                        <p:cTn id="12" dur="1000"/>
                                        <p:tgtEl>
                                          <p:spTgt spid="462850">
                                            <p:txEl>
                                              <p:pRg st="1" end="1"/>
                                            </p:txEl>
                                          </p:spTgt>
                                        </p:tgtEl>
                                      </p:cBhvr>
                                    </p:animEffect>
                                    <p:anim calcmode="lin" valueType="num">
                                      <p:cBhvr>
                                        <p:cTn id="13" dur="1000" fill="hold"/>
                                        <p:tgtEl>
                                          <p:spTgt spid="462850">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62850">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2850">
                                            <p:txEl>
                                              <p:pRg st="2" end="2"/>
                                            </p:txEl>
                                          </p:spTgt>
                                        </p:tgtEl>
                                        <p:attrNameLst>
                                          <p:attrName>style.visibility</p:attrName>
                                        </p:attrNameLst>
                                      </p:cBhvr>
                                      <p:to>
                                        <p:strVal val="visible"/>
                                      </p:to>
                                    </p:set>
                                    <p:animEffect transition="in" filter="fade">
                                      <p:cBhvr>
                                        <p:cTn id="17" dur="1000"/>
                                        <p:tgtEl>
                                          <p:spTgt spid="462850">
                                            <p:txEl>
                                              <p:pRg st="2" end="2"/>
                                            </p:txEl>
                                          </p:spTgt>
                                        </p:tgtEl>
                                      </p:cBhvr>
                                    </p:animEffect>
                                    <p:anim calcmode="lin" valueType="num">
                                      <p:cBhvr>
                                        <p:cTn id="18" dur="1000" fill="hold"/>
                                        <p:tgtEl>
                                          <p:spTgt spid="462850">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62850">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2850"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4898" name="Rectangle 2">
            <a:extLst>
              <a:ext uri="{FF2B5EF4-FFF2-40B4-BE49-F238E27FC236}">
                <a16:creationId xmlns:a16="http://schemas.microsoft.com/office/drawing/2014/main" id="{5C8F7BC1-98D7-4A3E-9D8C-A20B6C2DAC43}"/>
              </a:ext>
            </a:extLst>
          </p:cNvPr>
          <p:cNvSpPr>
            <a:spLocks noGrp="1" noChangeArrowheads="1"/>
          </p:cNvSpPr>
          <p:nvPr>
            <p:ph type="body" idx="1"/>
          </p:nvPr>
        </p:nvSpPr>
        <p:spPr>
          <a:xfrm>
            <a:off x="457200" y="1752600"/>
            <a:ext cx="8229600" cy="4800600"/>
          </a:xfrm>
        </p:spPr>
        <p:txBody>
          <a:bodyPr/>
          <a:lstStyle/>
          <a:p>
            <a:pPr eaLnBrk="1" hangingPunct="1">
              <a:buFont typeface="Wingdings" panose="05000000000000000000" pitchFamily="2" charset="2"/>
              <a:buNone/>
              <a:defRPr/>
            </a:pPr>
            <a:r>
              <a:rPr lang="en-US" dirty="0"/>
              <a:t>Minutes must show:</a:t>
            </a:r>
          </a:p>
          <a:p>
            <a:pPr eaLnBrk="1" hangingPunct="1">
              <a:defRPr/>
            </a:pPr>
            <a:r>
              <a:rPr lang="en-US" dirty="0"/>
              <a:t>Members present and absent;</a:t>
            </a:r>
          </a:p>
          <a:p>
            <a:pPr eaLnBrk="1" hangingPunct="1">
              <a:defRPr/>
            </a:pPr>
            <a:r>
              <a:rPr lang="en-US" dirty="0"/>
              <a:t>Date, time and place of meeting;</a:t>
            </a:r>
          </a:p>
          <a:p>
            <a:pPr eaLnBrk="1" hangingPunct="1">
              <a:defRPr/>
            </a:pPr>
            <a:r>
              <a:rPr lang="en-US" dirty="0"/>
              <a:t>Accurate recording of any final actions;</a:t>
            </a:r>
          </a:p>
          <a:p>
            <a:pPr eaLnBrk="1" hangingPunct="1">
              <a:defRPr/>
            </a:pPr>
            <a:r>
              <a:rPr lang="en-US" dirty="0"/>
              <a:t>Record, by individual member, of all votes taken;</a:t>
            </a:r>
          </a:p>
          <a:p>
            <a:pPr eaLnBrk="1" hangingPunct="1">
              <a:defRPr/>
            </a:pPr>
            <a:r>
              <a:rPr lang="en-US" dirty="0"/>
              <a:t>Any other information requested by the public body.</a:t>
            </a:r>
          </a:p>
        </p:txBody>
      </p:sp>
      <p:sp>
        <p:nvSpPr>
          <p:cNvPr id="464899" name="Rectangle 3">
            <a:extLst>
              <a:ext uri="{FF2B5EF4-FFF2-40B4-BE49-F238E27FC236}">
                <a16:creationId xmlns:a16="http://schemas.microsoft.com/office/drawing/2014/main" id="{2D92C889-BCBB-4EA3-AE29-78C0578D364C}"/>
              </a:ext>
            </a:extLst>
          </p:cNvPr>
          <p:cNvSpPr>
            <a:spLocks noGrp="1" noChangeArrowheads="1"/>
          </p:cNvSpPr>
          <p:nvPr>
            <p:ph type="title"/>
          </p:nvPr>
        </p:nvSpPr>
        <p:spPr/>
        <p:txBody>
          <a:bodyPr/>
          <a:lstStyle/>
          <a:p>
            <a:pPr eaLnBrk="1" hangingPunct="1">
              <a:defRPr/>
            </a:pPr>
            <a:r>
              <a:rPr lang="en-US" sz="5400" b="1" dirty="0"/>
              <a:t>Content of Minutes</a:t>
            </a:r>
          </a:p>
        </p:txBody>
      </p:sp>
    </p:spTree>
    <p:extLst>
      <p:ext uri="{BB962C8B-B14F-4D97-AF65-F5344CB8AC3E}">
        <p14:creationId xmlns:p14="http://schemas.microsoft.com/office/powerpoint/2010/main" val="41714058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grpId="0" nodeType="withEffect">
                                  <p:stCondLst>
                                    <p:cond delay="0"/>
                                  </p:stCondLst>
                                  <p:childTnLst>
                                    <p:set>
                                      <p:cBhvr>
                                        <p:cTn id="6" dur="1" fill="hold">
                                          <p:stCondLst>
                                            <p:cond delay="0"/>
                                          </p:stCondLst>
                                        </p:cTn>
                                        <p:tgtEl>
                                          <p:spTgt spid="464899"/>
                                        </p:tgtEl>
                                        <p:attrNameLst>
                                          <p:attrName>style.visibility</p:attrName>
                                        </p:attrNameLst>
                                      </p:cBhvr>
                                      <p:to>
                                        <p:strVal val="visible"/>
                                      </p:to>
                                    </p:set>
                                    <p:animEffect transition="in" filter="fade">
                                      <p:cBhvr>
                                        <p:cTn id="7" dur="1000"/>
                                        <p:tgtEl>
                                          <p:spTgt spid="464899"/>
                                        </p:tgtEl>
                                      </p:cBhvr>
                                    </p:animEffect>
                                    <p:anim calcmode="lin" valueType="num">
                                      <p:cBhvr>
                                        <p:cTn id="8" dur="1000" fill="hold"/>
                                        <p:tgtEl>
                                          <p:spTgt spid="464899"/>
                                        </p:tgtEl>
                                        <p:attrNameLst>
                                          <p:attrName>ppt_x</p:attrName>
                                        </p:attrNameLst>
                                      </p:cBhvr>
                                      <p:tavLst>
                                        <p:tav tm="0">
                                          <p:val>
                                            <p:strVal val="#ppt_x"/>
                                          </p:val>
                                        </p:tav>
                                        <p:tav tm="100000">
                                          <p:val>
                                            <p:strVal val="#ppt_x"/>
                                          </p:val>
                                        </p:tav>
                                      </p:tavLst>
                                    </p:anim>
                                    <p:anim calcmode="lin" valueType="num">
                                      <p:cBhvr>
                                        <p:cTn id="9" dur="898" decel="100000" fill="hold"/>
                                        <p:tgtEl>
                                          <p:spTgt spid="464899"/>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464899"/>
                                        </p:tgtEl>
                                        <p:attrNameLst>
                                          <p:attrName>ppt_y</p:attrName>
                                        </p:attrNameLst>
                                      </p:cBhvr>
                                      <p:tavLst>
                                        <p:tav tm="0">
                                          <p:val>
                                            <p:strVal val="#ppt_y-.03"/>
                                          </p:val>
                                        </p:tav>
                                        <p:tav tm="100000">
                                          <p:val>
                                            <p:strVal val="#ppt_y"/>
                                          </p:val>
                                        </p:tav>
                                      </p:tavLst>
                                    </p:anim>
                                  </p:childTnLst>
                                </p:cTn>
                              </p:par>
                            </p:childTnLst>
                          </p:cTn>
                        </p:par>
                        <p:par>
                          <p:cTn id="11" fill="hold" nodeType="afterGroup">
                            <p:stCondLst>
                              <p:cond delay="1000"/>
                            </p:stCondLst>
                            <p:childTnLst>
                              <p:par>
                                <p:cTn id="12" presetID="37" presetClass="entr" presetSubtype="0" fill="hold" grpId="0" nodeType="afterEffect">
                                  <p:stCondLst>
                                    <p:cond delay="0"/>
                                  </p:stCondLst>
                                  <p:childTnLst>
                                    <p:set>
                                      <p:cBhvr>
                                        <p:cTn id="13" dur="1" fill="hold">
                                          <p:stCondLst>
                                            <p:cond delay="0"/>
                                          </p:stCondLst>
                                        </p:cTn>
                                        <p:tgtEl>
                                          <p:spTgt spid="464898">
                                            <p:txEl>
                                              <p:pRg st="0" end="0"/>
                                            </p:txEl>
                                          </p:spTgt>
                                        </p:tgtEl>
                                        <p:attrNameLst>
                                          <p:attrName>style.visibility</p:attrName>
                                        </p:attrNameLst>
                                      </p:cBhvr>
                                      <p:to>
                                        <p:strVal val="visible"/>
                                      </p:to>
                                    </p:set>
                                    <p:animEffect transition="in" filter="fade">
                                      <p:cBhvr>
                                        <p:cTn id="14" dur="1000"/>
                                        <p:tgtEl>
                                          <p:spTgt spid="464898">
                                            <p:txEl>
                                              <p:pRg st="0" end="0"/>
                                            </p:txEl>
                                          </p:spTgt>
                                        </p:tgtEl>
                                      </p:cBhvr>
                                    </p:animEffect>
                                    <p:anim calcmode="lin" valueType="num">
                                      <p:cBhvr>
                                        <p:cTn id="15" dur="1000" fill="hold"/>
                                        <p:tgtEl>
                                          <p:spTgt spid="464898">
                                            <p:txEl>
                                              <p:pRg st="0" end="0"/>
                                            </p:txEl>
                                          </p:spTgt>
                                        </p:tgtEl>
                                        <p:attrNameLst>
                                          <p:attrName>ppt_x</p:attrName>
                                        </p:attrNameLst>
                                      </p:cBhvr>
                                      <p:tavLst>
                                        <p:tav tm="0">
                                          <p:val>
                                            <p:strVal val="#ppt_x"/>
                                          </p:val>
                                        </p:tav>
                                        <p:tav tm="100000">
                                          <p:val>
                                            <p:strVal val="#ppt_x"/>
                                          </p:val>
                                        </p:tav>
                                      </p:tavLst>
                                    </p:anim>
                                    <p:anim calcmode="lin" valueType="num">
                                      <p:cBhvr>
                                        <p:cTn id="16" dur="898" decel="100000" fill="hold"/>
                                        <p:tgtEl>
                                          <p:spTgt spid="464898">
                                            <p:txEl>
                                              <p:pRg st="0" end="0"/>
                                            </p:txEl>
                                          </p:spTgt>
                                        </p:tgtEl>
                                        <p:attrNameLst>
                                          <p:attrName>ppt_y</p:attrName>
                                        </p:attrNameLst>
                                      </p:cBhvr>
                                      <p:tavLst>
                                        <p:tav tm="0">
                                          <p:val>
                                            <p:strVal val="#ppt_y+1"/>
                                          </p:val>
                                        </p:tav>
                                        <p:tav tm="100000">
                                          <p:val>
                                            <p:strVal val="#ppt_y-.03"/>
                                          </p:val>
                                        </p:tav>
                                      </p:tavLst>
                                    </p:anim>
                                    <p:anim calcmode="lin" valueType="num">
                                      <p:cBhvr>
                                        <p:cTn id="17" dur="100" accel="100000" fill="hold">
                                          <p:stCondLst>
                                            <p:cond delay="898"/>
                                          </p:stCondLst>
                                        </p:cTn>
                                        <p:tgtEl>
                                          <p:spTgt spid="464898">
                                            <p:txEl>
                                              <p:pRg st="0" end="0"/>
                                            </p:txEl>
                                          </p:spTgt>
                                        </p:tgtEl>
                                        <p:attrNameLst>
                                          <p:attrName>ppt_y</p:attrName>
                                        </p:attrNameLst>
                                      </p:cBhvr>
                                      <p:tavLst>
                                        <p:tav tm="0">
                                          <p:val>
                                            <p:strVal val="#ppt_y-.03"/>
                                          </p:val>
                                        </p:tav>
                                        <p:tav tm="100000">
                                          <p:val>
                                            <p:strVal val="#ppt_y"/>
                                          </p:val>
                                        </p:tav>
                                      </p:tavLst>
                                    </p:anim>
                                  </p:childTnLst>
                                </p:cTn>
                              </p:par>
                            </p:childTnLst>
                          </p:cTn>
                        </p:par>
                        <p:par>
                          <p:cTn id="18" fill="hold" nodeType="afterGroup">
                            <p:stCondLst>
                              <p:cond delay="2000"/>
                            </p:stCondLst>
                            <p:childTnLst>
                              <p:par>
                                <p:cTn id="19" presetID="37" presetClass="entr" presetSubtype="0" fill="hold" grpId="0" nodeType="afterEffect">
                                  <p:stCondLst>
                                    <p:cond delay="0"/>
                                  </p:stCondLst>
                                  <p:childTnLst>
                                    <p:set>
                                      <p:cBhvr>
                                        <p:cTn id="20" dur="1" fill="hold">
                                          <p:stCondLst>
                                            <p:cond delay="0"/>
                                          </p:stCondLst>
                                        </p:cTn>
                                        <p:tgtEl>
                                          <p:spTgt spid="464898">
                                            <p:txEl>
                                              <p:pRg st="1" end="1"/>
                                            </p:txEl>
                                          </p:spTgt>
                                        </p:tgtEl>
                                        <p:attrNameLst>
                                          <p:attrName>style.visibility</p:attrName>
                                        </p:attrNameLst>
                                      </p:cBhvr>
                                      <p:to>
                                        <p:strVal val="visible"/>
                                      </p:to>
                                    </p:set>
                                    <p:animEffect transition="in" filter="fade">
                                      <p:cBhvr>
                                        <p:cTn id="21" dur="1000"/>
                                        <p:tgtEl>
                                          <p:spTgt spid="464898">
                                            <p:txEl>
                                              <p:pRg st="1" end="1"/>
                                            </p:txEl>
                                          </p:spTgt>
                                        </p:tgtEl>
                                      </p:cBhvr>
                                    </p:animEffect>
                                    <p:anim calcmode="lin" valueType="num">
                                      <p:cBhvr>
                                        <p:cTn id="22" dur="1000" fill="hold"/>
                                        <p:tgtEl>
                                          <p:spTgt spid="464898">
                                            <p:txEl>
                                              <p:pRg st="1" end="1"/>
                                            </p:txEl>
                                          </p:spTgt>
                                        </p:tgtEl>
                                        <p:attrNameLst>
                                          <p:attrName>ppt_x</p:attrName>
                                        </p:attrNameLst>
                                      </p:cBhvr>
                                      <p:tavLst>
                                        <p:tav tm="0">
                                          <p:val>
                                            <p:strVal val="#ppt_x"/>
                                          </p:val>
                                        </p:tav>
                                        <p:tav tm="100000">
                                          <p:val>
                                            <p:strVal val="#ppt_x"/>
                                          </p:val>
                                        </p:tav>
                                      </p:tavLst>
                                    </p:anim>
                                    <p:anim calcmode="lin" valueType="num">
                                      <p:cBhvr>
                                        <p:cTn id="23" dur="898" decel="100000" fill="hold"/>
                                        <p:tgtEl>
                                          <p:spTgt spid="464898">
                                            <p:txEl>
                                              <p:pRg st="1" end="1"/>
                                            </p:txEl>
                                          </p:spTgt>
                                        </p:tgtEl>
                                        <p:attrNameLst>
                                          <p:attrName>ppt_y</p:attrName>
                                        </p:attrNameLst>
                                      </p:cBhvr>
                                      <p:tavLst>
                                        <p:tav tm="0">
                                          <p:val>
                                            <p:strVal val="#ppt_y+1"/>
                                          </p:val>
                                        </p:tav>
                                        <p:tav tm="100000">
                                          <p:val>
                                            <p:strVal val="#ppt_y-.03"/>
                                          </p:val>
                                        </p:tav>
                                      </p:tavLst>
                                    </p:anim>
                                    <p:anim calcmode="lin" valueType="num">
                                      <p:cBhvr>
                                        <p:cTn id="24" dur="100" accel="100000" fill="hold">
                                          <p:stCondLst>
                                            <p:cond delay="898"/>
                                          </p:stCondLst>
                                        </p:cTn>
                                        <p:tgtEl>
                                          <p:spTgt spid="464898">
                                            <p:txEl>
                                              <p:pRg st="1" end="1"/>
                                            </p:txEl>
                                          </p:spTgt>
                                        </p:tgtEl>
                                        <p:attrNameLst>
                                          <p:attrName>ppt_y</p:attrName>
                                        </p:attrNameLst>
                                      </p:cBhvr>
                                      <p:tavLst>
                                        <p:tav tm="0">
                                          <p:val>
                                            <p:strVal val="#ppt_y-.03"/>
                                          </p:val>
                                        </p:tav>
                                        <p:tav tm="100000">
                                          <p:val>
                                            <p:strVal val="#ppt_y"/>
                                          </p:val>
                                        </p:tav>
                                      </p:tavLst>
                                    </p:anim>
                                  </p:childTnLst>
                                </p:cTn>
                              </p:par>
                            </p:childTnLst>
                          </p:cTn>
                        </p:par>
                        <p:par>
                          <p:cTn id="25" fill="hold" nodeType="afterGroup">
                            <p:stCondLst>
                              <p:cond delay="3000"/>
                            </p:stCondLst>
                            <p:childTnLst>
                              <p:par>
                                <p:cTn id="26" presetID="37" presetClass="entr" presetSubtype="0" fill="hold" grpId="0" nodeType="afterEffect">
                                  <p:stCondLst>
                                    <p:cond delay="0"/>
                                  </p:stCondLst>
                                  <p:childTnLst>
                                    <p:set>
                                      <p:cBhvr>
                                        <p:cTn id="27" dur="1" fill="hold">
                                          <p:stCondLst>
                                            <p:cond delay="0"/>
                                          </p:stCondLst>
                                        </p:cTn>
                                        <p:tgtEl>
                                          <p:spTgt spid="464898">
                                            <p:txEl>
                                              <p:pRg st="2" end="2"/>
                                            </p:txEl>
                                          </p:spTgt>
                                        </p:tgtEl>
                                        <p:attrNameLst>
                                          <p:attrName>style.visibility</p:attrName>
                                        </p:attrNameLst>
                                      </p:cBhvr>
                                      <p:to>
                                        <p:strVal val="visible"/>
                                      </p:to>
                                    </p:set>
                                    <p:animEffect transition="in" filter="fade">
                                      <p:cBhvr>
                                        <p:cTn id="28" dur="1000"/>
                                        <p:tgtEl>
                                          <p:spTgt spid="464898">
                                            <p:txEl>
                                              <p:pRg st="2" end="2"/>
                                            </p:txEl>
                                          </p:spTgt>
                                        </p:tgtEl>
                                      </p:cBhvr>
                                    </p:animEffect>
                                    <p:anim calcmode="lin" valueType="num">
                                      <p:cBhvr>
                                        <p:cTn id="29" dur="1000" fill="hold"/>
                                        <p:tgtEl>
                                          <p:spTgt spid="464898">
                                            <p:txEl>
                                              <p:pRg st="2" end="2"/>
                                            </p:txEl>
                                          </p:spTgt>
                                        </p:tgtEl>
                                        <p:attrNameLst>
                                          <p:attrName>ppt_x</p:attrName>
                                        </p:attrNameLst>
                                      </p:cBhvr>
                                      <p:tavLst>
                                        <p:tav tm="0">
                                          <p:val>
                                            <p:strVal val="#ppt_x"/>
                                          </p:val>
                                        </p:tav>
                                        <p:tav tm="100000">
                                          <p:val>
                                            <p:strVal val="#ppt_x"/>
                                          </p:val>
                                        </p:tav>
                                      </p:tavLst>
                                    </p:anim>
                                    <p:anim calcmode="lin" valueType="num">
                                      <p:cBhvr>
                                        <p:cTn id="30" dur="898" decel="100000" fill="hold"/>
                                        <p:tgtEl>
                                          <p:spTgt spid="464898">
                                            <p:txEl>
                                              <p:pRg st="2" end="2"/>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898"/>
                                          </p:stCondLst>
                                        </p:cTn>
                                        <p:tgtEl>
                                          <p:spTgt spid="464898">
                                            <p:txEl>
                                              <p:pRg st="2" end="2"/>
                                            </p:txEl>
                                          </p:spTgt>
                                        </p:tgtEl>
                                        <p:attrNameLst>
                                          <p:attrName>ppt_y</p:attrName>
                                        </p:attrNameLst>
                                      </p:cBhvr>
                                      <p:tavLst>
                                        <p:tav tm="0">
                                          <p:val>
                                            <p:strVal val="#ppt_y-.03"/>
                                          </p:val>
                                        </p:tav>
                                        <p:tav tm="100000">
                                          <p:val>
                                            <p:strVal val="#ppt_y"/>
                                          </p:val>
                                        </p:tav>
                                      </p:tavLst>
                                    </p:anim>
                                  </p:childTnLst>
                                </p:cTn>
                              </p:par>
                            </p:childTnLst>
                          </p:cTn>
                        </p:par>
                        <p:par>
                          <p:cTn id="32" fill="hold" nodeType="afterGroup">
                            <p:stCondLst>
                              <p:cond delay="4000"/>
                            </p:stCondLst>
                            <p:childTnLst>
                              <p:par>
                                <p:cTn id="33" presetID="37" presetClass="entr" presetSubtype="0" fill="hold" grpId="0" nodeType="afterEffect">
                                  <p:stCondLst>
                                    <p:cond delay="0"/>
                                  </p:stCondLst>
                                  <p:childTnLst>
                                    <p:set>
                                      <p:cBhvr>
                                        <p:cTn id="34" dur="1" fill="hold">
                                          <p:stCondLst>
                                            <p:cond delay="0"/>
                                          </p:stCondLst>
                                        </p:cTn>
                                        <p:tgtEl>
                                          <p:spTgt spid="464898">
                                            <p:txEl>
                                              <p:pRg st="3" end="3"/>
                                            </p:txEl>
                                          </p:spTgt>
                                        </p:tgtEl>
                                        <p:attrNameLst>
                                          <p:attrName>style.visibility</p:attrName>
                                        </p:attrNameLst>
                                      </p:cBhvr>
                                      <p:to>
                                        <p:strVal val="visible"/>
                                      </p:to>
                                    </p:set>
                                    <p:animEffect transition="in" filter="fade">
                                      <p:cBhvr>
                                        <p:cTn id="35" dur="1000"/>
                                        <p:tgtEl>
                                          <p:spTgt spid="464898">
                                            <p:txEl>
                                              <p:pRg st="3" end="3"/>
                                            </p:txEl>
                                          </p:spTgt>
                                        </p:tgtEl>
                                      </p:cBhvr>
                                    </p:animEffect>
                                    <p:anim calcmode="lin" valueType="num">
                                      <p:cBhvr>
                                        <p:cTn id="36" dur="1000" fill="hold"/>
                                        <p:tgtEl>
                                          <p:spTgt spid="464898">
                                            <p:txEl>
                                              <p:pRg st="3" end="3"/>
                                            </p:txEl>
                                          </p:spTgt>
                                        </p:tgtEl>
                                        <p:attrNameLst>
                                          <p:attrName>ppt_x</p:attrName>
                                        </p:attrNameLst>
                                      </p:cBhvr>
                                      <p:tavLst>
                                        <p:tav tm="0">
                                          <p:val>
                                            <p:strVal val="#ppt_x"/>
                                          </p:val>
                                        </p:tav>
                                        <p:tav tm="100000">
                                          <p:val>
                                            <p:strVal val="#ppt_x"/>
                                          </p:val>
                                        </p:tav>
                                      </p:tavLst>
                                    </p:anim>
                                    <p:anim calcmode="lin" valueType="num">
                                      <p:cBhvr>
                                        <p:cTn id="37" dur="898" decel="100000" fill="hold"/>
                                        <p:tgtEl>
                                          <p:spTgt spid="464898">
                                            <p:txEl>
                                              <p:pRg st="3" end="3"/>
                                            </p:txEl>
                                          </p:spTgt>
                                        </p:tgtEl>
                                        <p:attrNameLst>
                                          <p:attrName>ppt_y</p:attrName>
                                        </p:attrNameLst>
                                      </p:cBhvr>
                                      <p:tavLst>
                                        <p:tav tm="0">
                                          <p:val>
                                            <p:strVal val="#ppt_y+1"/>
                                          </p:val>
                                        </p:tav>
                                        <p:tav tm="100000">
                                          <p:val>
                                            <p:strVal val="#ppt_y-.03"/>
                                          </p:val>
                                        </p:tav>
                                      </p:tavLst>
                                    </p:anim>
                                    <p:anim calcmode="lin" valueType="num">
                                      <p:cBhvr>
                                        <p:cTn id="38" dur="100" accel="100000" fill="hold">
                                          <p:stCondLst>
                                            <p:cond delay="898"/>
                                          </p:stCondLst>
                                        </p:cTn>
                                        <p:tgtEl>
                                          <p:spTgt spid="464898">
                                            <p:txEl>
                                              <p:pRg st="3" end="3"/>
                                            </p:txEl>
                                          </p:spTgt>
                                        </p:tgtEl>
                                        <p:attrNameLst>
                                          <p:attrName>ppt_y</p:attrName>
                                        </p:attrNameLst>
                                      </p:cBhvr>
                                      <p:tavLst>
                                        <p:tav tm="0">
                                          <p:val>
                                            <p:strVal val="#ppt_y-.03"/>
                                          </p:val>
                                        </p:tav>
                                        <p:tav tm="100000">
                                          <p:val>
                                            <p:strVal val="#ppt_y"/>
                                          </p:val>
                                        </p:tav>
                                      </p:tavLst>
                                    </p:anim>
                                  </p:childTnLst>
                                </p:cTn>
                              </p:par>
                            </p:childTnLst>
                          </p:cTn>
                        </p:par>
                        <p:par>
                          <p:cTn id="39" fill="hold" nodeType="afterGroup">
                            <p:stCondLst>
                              <p:cond delay="5000"/>
                            </p:stCondLst>
                            <p:childTnLst>
                              <p:par>
                                <p:cTn id="40" presetID="37" presetClass="entr" presetSubtype="0" fill="hold" grpId="0" nodeType="afterEffect">
                                  <p:stCondLst>
                                    <p:cond delay="0"/>
                                  </p:stCondLst>
                                  <p:childTnLst>
                                    <p:set>
                                      <p:cBhvr>
                                        <p:cTn id="41" dur="1" fill="hold">
                                          <p:stCondLst>
                                            <p:cond delay="0"/>
                                          </p:stCondLst>
                                        </p:cTn>
                                        <p:tgtEl>
                                          <p:spTgt spid="464898">
                                            <p:txEl>
                                              <p:pRg st="4" end="4"/>
                                            </p:txEl>
                                          </p:spTgt>
                                        </p:tgtEl>
                                        <p:attrNameLst>
                                          <p:attrName>style.visibility</p:attrName>
                                        </p:attrNameLst>
                                      </p:cBhvr>
                                      <p:to>
                                        <p:strVal val="visible"/>
                                      </p:to>
                                    </p:set>
                                    <p:animEffect transition="in" filter="fade">
                                      <p:cBhvr>
                                        <p:cTn id="42" dur="1000"/>
                                        <p:tgtEl>
                                          <p:spTgt spid="464898">
                                            <p:txEl>
                                              <p:pRg st="4" end="4"/>
                                            </p:txEl>
                                          </p:spTgt>
                                        </p:tgtEl>
                                      </p:cBhvr>
                                    </p:animEffect>
                                    <p:anim calcmode="lin" valueType="num">
                                      <p:cBhvr>
                                        <p:cTn id="43" dur="1000" fill="hold"/>
                                        <p:tgtEl>
                                          <p:spTgt spid="464898">
                                            <p:txEl>
                                              <p:pRg st="4" end="4"/>
                                            </p:txEl>
                                          </p:spTgt>
                                        </p:tgtEl>
                                        <p:attrNameLst>
                                          <p:attrName>ppt_x</p:attrName>
                                        </p:attrNameLst>
                                      </p:cBhvr>
                                      <p:tavLst>
                                        <p:tav tm="0">
                                          <p:val>
                                            <p:strVal val="#ppt_x"/>
                                          </p:val>
                                        </p:tav>
                                        <p:tav tm="100000">
                                          <p:val>
                                            <p:strVal val="#ppt_x"/>
                                          </p:val>
                                        </p:tav>
                                      </p:tavLst>
                                    </p:anim>
                                    <p:anim calcmode="lin" valueType="num">
                                      <p:cBhvr>
                                        <p:cTn id="44" dur="898" decel="100000" fill="hold"/>
                                        <p:tgtEl>
                                          <p:spTgt spid="464898">
                                            <p:txEl>
                                              <p:pRg st="4" end="4"/>
                                            </p:txEl>
                                          </p:spTgt>
                                        </p:tgtEl>
                                        <p:attrNameLst>
                                          <p:attrName>ppt_y</p:attrName>
                                        </p:attrNameLst>
                                      </p:cBhvr>
                                      <p:tavLst>
                                        <p:tav tm="0">
                                          <p:val>
                                            <p:strVal val="#ppt_y+1"/>
                                          </p:val>
                                        </p:tav>
                                        <p:tav tm="100000">
                                          <p:val>
                                            <p:strVal val="#ppt_y-.03"/>
                                          </p:val>
                                        </p:tav>
                                      </p:tavLst>
                                    </p:anim>
                                    <p:anim calcmode="lin" valueType="num">
                                      <p:cBhvr>
                                        <p:cTn id="45" dur="100" accel="100000" fill="hold">
                                          <p:stCondLst>
                                            <p:cond delay="898"/>
                                          </p:stCondLst>
                                        </p:cTn>
                                        <p:tgtEl>
                                          <p:spTgt spid="464898">
                                            <p:txEl>
                                              <p:pRg st="4" end="4"/>
                                            </p:txEl>
                                          </p:spTgt>
                                        </p:tgtEl>
                                        <p:attrNameLst>
                                          <p:attrName>ppt_y</p:attrName>
                                        </p:attrNameLst>
                                      </p:cBhvr>
                                      <p:tavLst>
                                        <p:tav tm="0">
                                          <p:val>
                                            <p:strVal val="#ppt_y-.03"/>
                                          </p:val>
                                        </p:tav>
                                        <p:tav tm="100000">
                                          <p:val>
                                            <p:strVal val="#ppt_y"/>
                                          </p:val>
                                        </p:tav>
                                      </p:tavLst>
                                    </p:anim>
                                  </p:childTnLst>
                                </p:cTn>
                              </p:par>
                            </p:childTnLst>
                          </p:cTn>
                        </p:par>
                        <p:par>
                          <p:cTn id="46" fill="hold" nodeType="afterGroup">
                            <p:stCondLst>
                              <p:cond delay="6000"/>
                            </p:stCondLst>
                            <p:childTnLst>
                              <p:par>
                                <p:cTn id="47" presetID="37" presetClass="entr" presetSubtype="0" fill="hold" grpId="0" nodeType="afterEffect">
                                  <p:stCondLst>
                                    <p:cond delay="0"/>
                                  </p:stCondLst>
                                  <p:childTnLst>
                                    <p:set>
                                      <p:cBhvr>
                                        <p:cTn id="48" dur="1" fill="hold">
                                          <p:stCondLst>
                                            <p:cond delay="0"/>
                                          </p:stCondLst>
                                        </p:cTn>
                                        <p:tgtEl>
                                          <p:spTgt spid="464898">
                                            <p:txEl>
                                              <p:pRg st="5" end="5"/>
                                            </p:txEl>
                                          </p:spTgt>
                                        </p:tgtEl>
                                        <p:attrNameLst>
                                          <p:attrName>style.visibility</p:attrName>
                                        </p:attrNameLst>
                                      </p:cBhvr>
                                      <p:to>
                                        <p:strVal val="visible"/>
                                      </p:to>
                                    </p:set>
                                    <p:animEffect transition="in" filter="fade">
                                      <p:cBhvr>
                                        <p:cTn id="49" dur="1000"/>
                                        <p:tgtEl>
                                          <p:spTgt spid="464898">
                                            <p:txEl>
                                              <p:pRg st="5" end="5"/>
                                            </p:txEl>
                                          </p:spTgt>
                                        </p:tgtEl>
                                      </p:cBhvr>
                                    </p:animEffect>
                                    <p:anim calcmode="lin" valueType="num">
                                      <p:cBhvr>
                                        <p:cTn id="50" dur="1000" fill="hold"/>
                                        <p:tgtEl>
                                          <p:spTgt spid="464898">
                                            <p:txEl>
                                              <p:pRg st="5" end="5"/>
                                            </p:txEl>
                                          </p:spTgt>
                                        </p:tgtEl>
                                        <p:attrNameLst>
                                          <p:attrName>ppt_x</p:attrName>
                                        </p:attrNameLst>
                                      </p:cBhvr>
                                      <p:tavLst>
                                        <p:tav tm="0">
                                          <p:val>
                                            <p:strVal val="#ppt_x"/>
                                          </p:val>
                                        </p:tav>
                                        <p:tav tm="100000">
                                          <p:val>
                                            <p:strVal val="#ppt_x"/>
                                          </p:val>
                                        </p:tav>
                                      </p:tavLst>
                                    </p:anim>
                                    <p:anim calcmode="lin" valueType="num">
                                      <p:cBhvr>
                                        <p:cTn id="51" dur="898" decel="100000" fill="hold"/>
                                        <p:tgtEl>
                                          <p:spTgt spid="464898">
                                            <p:txEl>
                                              <p:pRg st="5" end="5"/>
                                            </p:txEl>
                                          </p:spTgt>
                                        </p:tgtEl>
                                        <p:attrNameLst>
                                          <p:attrName>ppt_y</p:attrName>
                                        </p:attrNameLst>
                                      </p:cBhvr>
                                      <p:tavLst>
                                        <p:tav tm="0">
                                          <p:val>
                                            <p:strVal val="#ppt_y+1"/>
                                          </p:val>
                                        </p:tav>
                                        <p:tav tm="100000">
                                          <p:val>
                                            <p:strVal val="#ppt_y-.03"/>
                                          </p:val>
                                        </p:tav>
                                      </p:tavLst>
                                    </p:anim>
                                    <p:anim calcmode="lin" valueType="num">
                                      <p:cBhvr>
                                        <p:cTn id="52" dur="100" accel="100000" fill="hold">
                                          <p:stCondLst>
                                            <p:cond delay="898"/>
                                          </p:stCondLst>
                                        </p:cTn>
                                        <p:tgtEl>
                                          <p:spTgt spid="464898">
                                            <p:txEl>
                                              <p:pRg st="5" end="5"/>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4898" grpId="0" build="p"/>
      <p:bldP spid="46489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4" name="Rectangle 2">
            <a:extLst>
              <a:ext uri="{FF2B5EF4-FFF2-40B4-BE49-F238E27FC236}">
                <a16:creationId xmlns:a16="http://schemas.microsoft.com/office/drawing/2014/main" id="{599633E8-464B-47E1-87A8-4124EE1D8277}"/>
              </a:ext>
            </a:extLst>
          </p:cNvPr>
          <p:cNvSpPr>
            <a:spLocks noGrp="1" noChangeArrowheads="1"/>
          </p:cNvSpPr>
          <p:nvPr>
            <p:ph type="title"/>
          </p:nvPr>
        </p:nvSpPr>
        <p:spPr>
          <a:xfrm>
            <a:off x="457200" y="381000"/>
            <a:ext cx="8229600" cy="2057400"/>
          </a:xfrm>
        </p:spPr>
        <p:txBody>
          <a:bodyPr/>
          <a:lstStyle/>
          <a:p>
            <a:pPr eaLnBrk="1" hangingPunct="1">
              <a:defRPr/>
            </a:pPr>
            <a:r>
              <a:rPr lang="en-US" sz="4000" b="1" dirty="0"/>
              <a:t>PUBLIC PARTICIPATION </a:t>
            </a:r>
            <a:br>
              <a:rPr lang="en-US" sz="4000" b="1" dirty="0"/>
            </a:br>
            <a:br>
              <a:rPr lang="en-US" sz="4000" b="1" dirty="0"/>
            </a:br>
            <a:r>
              <a:rPr lang="en-US" sz="4000" u="sng" dirty="0"/>
              <a:t>Case No. M-10-007</a:t>
            </a:r>
          </a:p>
        </p:txBody>
      </p:sp>
      <p:sp>
        <p:nvSpPr>
          <p:cNvPr id="448515" name="Rectangle 3">
            <a:extLst>
              <a:ext uri="{FF2B5EF4-FFF2-40B4-BE49-F238E27FC236}">
                <a16:creationId xmlns:a16="http://schemas.microsoft.com/office/drawing/2014/main" id="{68AF5EA0-125D-44F2-AEB9-CF10254988D1}"/>
              </a:ext>
            </a:extLst>
          </p:cNvPr>
          <p:cNvSpPr>
            <a:spLocks noGrp="1" noChangeArrowheads="1"/>
          </p:cNvSpPr>
          <p:nvPr>
            <p:ph type="body" idx="1"/>
          </p:nvPr>
        </p:nvSpPr>
        <p:spPr>
          <a:xfrm>
            <a:off x="457200" y="2667000"/>
            <a:ext cx="8229600" cy="3429000"/>
          </a:xfrm>
        </p:spPr>
        <p:txBody>
          <a:bodyPr/>
          <a:lstStyle/>
          <a:p>
            <a:pPr eaLnBrk="1" hangingPunct="1">
              <a:defRPr/>
            </a:pPr>
            <a:r>
              <a:rPr lang="en-US" sz="3400" dirty="0"/>
              <a:t>Public body may make and enforce reasonable rules for conduct of persons attending meetings, including length of time allowed to comment.</a:t>
            </a:r>
          </a:p>
          <a:p>
            <a:pPr eaLnBrk="1" hangingPunct="1">
              <a:defRPr/>
            </a:pPr>
            <a:r>
              <a:rPr lang="en-US" sz="3400" dirty="0"/>
              <a:t>Public body is not required to allow members of the public to speak at meetings.</a:t>
            </a:r>
          </a:p>
        </p:txBody>
      </p:sp>
    </p:spTree>
    <p:extLst>
      <p:ext uri="{BB962C8B-B14F-4D97-AF65-F5344CB8AC3E}">
        <p14:creationId xmlns:p14="http://schemas.microsoft.com/office/powerpoint/2010/main" val="1509222420"/>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p:txBody>
          <a:bodyPr/>
          <a:lstStyle/>
          <a:p>
            <a:pPr>
              <a:defRPr/>
            </a:pPr>
            <a:r>
              <a:rPr lang="en-US" dirty="0"/>
              <a:t>Contact Us</a:t>
            </a:r>
          </a:p>
        </p:txBody>
      </p:sp>
      <p:sp>
        <p:nvSpPr>
          <p:cNvPr id="191491" name="Rectangle 3"/>
          <p:cNvSpPr>
            <a:spLocks noGrp="1" noChangeArrowheads="1"/>
          </p:cNvSpPr>
          <p:nvPr>
            <p:ph type="body" idx="1"/>
          </p:nvPr>
        </p:nvSpPr>
        <p:spPr/>
        <p:txBody>
          <a:bodyPr/>
          <a:lstStyle/>
          <a:p>
            <a:pPr marL="0" indent="0" algn="ctr">
              <a:lnSpc>
                <a:spcPct val="90000"/>
              </a:lnSpc>
              <a:buFont typeface="Wingdings" pitchFamily="2" charset="2"/>
              <a:buNone/>
              <a:defRPr/>
            </a:pPr>
            <a:r>
              <a:rPr lang="en-US" b="1" dirty="0"/>
              <a:t>Mississippi Ethics Commission</a:t>
            </a:r>
          </a:p>
          <a:p>
            <a:pPr marL="0" indent="0" algn="ctr">
              <a:lnSpc>
                <a:spcPct val="90000"/>
              </a:lnSpc>
              <a:buFont typeface="Wingdings" pitchFamily="2" charset="2"/>
              <a:buNone/>
              <a:defRPr/>
            </a:pPr>
            <a:endParaRPr lang="en-US" b="1" dirty="0"/>
          </a:p>
          <a:p>
            <a:pPr marL="0" indent="0" algn="ctr">
              <a:lnSpc>
                <a:spcPct val="90000"/>
              </a:lnSpc>
              <a:buFont typeface="Wingdings" pitchFamily="2" charset="2"/>
              <a:buNone/>
              <a:defRPr/>
            </a:pPr>
            <a:r>
              <a:rPr lang="en-US" b="1" dirty="0"/>
              <a:t>Phone:  601-359-1285</a:t>
            </a:r>
          </a:p>
          <a:p>
            <a:pPr marL="0" indent="0" algn="ctr">
              <a:lnSpc>
                <a:spcPct val="90000"/>
              </a:lnSpc>
              <a:buFont typeface="Wingdings" pitchFamily="2" charset="2"/>
              <a:buNone/>
              <a:defRPr/>
            </a:pPr>
            <a:endParaRPr lang="en-US" b="1" dirty="0"/>
          </a:p>
          <a:p>
            <a:pPr marL="0" indent="0" algn="ctr">
              <a:lnSpc>
                <a:spcPct val="90000"/>
              </a:lnSpc>
              <a:buFont typeface="Wingdings" pitchFamily="2" charset="2"/>
              <a:buNone/>
              <a:defRPr/>
            </a:pPr>
            <a:r>
              <a:rPr lang="en-US" b="1" dirty="0"/>
              <a:t>www.ethics.ms.gov</a:t>
            </a:r>
          </a:p>
          <a:p>
            <a:pPr marL="0" indent="0" algn="ctr">
              <a:lnSpc>
                <a:spcPct val="90000"/>
              </a:lnSpc>
              <a:buFont typeface="Wingdings" pitchFamily="2" charset="2"/>
              <a:buNone/>
              <a:defRPr/>
            </a:pPr>
            <a:endParaRPr lang="en-US" b="1" dirty="0"/>
          </a:p>
          <a:p>
            <a:pPr marL="0" indent="0" algn="ctr">
              <a:lnSpc>
                <a:spcPct val="90000"/>
              </a:lnSpc>
              <a:buFont typeface="Wingdings" pitchFamily="2" charset="2"/>
              <a:buNone/>
              <a:defRPr/>
            </a:pPr>
            <a:r>
              <a:rPr lang="en-US" b="1" dirty="0"/>
              <a:t>info@ethics.state.ms.us </a:t>
            </a:r>
          </a:p>
        </p:txBody>
      </p:sp>
    </p:spTree>
  </p:cSld>
  <p:clrMapOvr>
    <a:masterClrMapping/>
  </p:clrMapOvr>
  <p:transition/>
</p:sld>
</file>

<file path=ppt/theme/theme1.xml><?xml version="1.0" encoding="utf-8"?>
<a:theme xmlns:a="http://schemas.openxmlformats.org/drawingml/2006/main" name="Textured">
  <a:themeElements>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fontScheme name="Textured">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Textured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Textured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Textured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Textured</Template>
  <TotalTime>1175</TotalTime>
  <Words>2645</Words>
  <Application>Microsoft Office PowerPoint</Application>
  <PresentationFormat>On-screen Show (4:3)</PresentationFormat>
  <Paragraphs>307</Paragraphs>
  <Slides>45</Slides>
  <Notes>45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Arial</vt:lpstr>
      <vt:lpstr>Tahoma</vt:lpstr>
      <vt:lpstr>Wingdings</vt:lpstr>
      <vt:lpstr>Textured</vt:lpstr>
      <vt:lpstr>PowerPoint Presentation</vt:lpstr>
      <vt:lpstr>MISSISSIPPI ETHICS COMMISSION </vt:lpstr>
      <vt:lpstr>Ethics Enforcement </vt:lpstr>
      <vt:lpstr>Eight Basic Prohibitions</vt:lpstr>
      <vt:lpstr>Section 109,  Miss. Constitution of 1890 </vt:lpstr>
      <vt:lpstr>Advisory Opinion</vt:lpstr>
      <vt:lpstr>Advisory Opinion</vt:lpstr>
      <vt:lpstr>Advisory Opinion</vt:lpstr>
      <vt:lpstr>Advisory Opinion</vt:lpstr>
      <vt:lpstr>Advisory Opinion</vt:lpstr>
      <vt:lpstr>Section 25-4-105(1)</vt:lpstr>
      <vt:lpstr>Section 25-4-105(1)</vt:lpstr>
      <vt:lpstr>Advisory Opinion</vt:lpstr>
      <vt:lpstr>Section 25-4-105(1)</vt:lpstr>
      <vt:lpstr>Advisory Opinion</vt:lpstr>
      <vt:lpstr>Section 25-4-105(3)(a) The Contractor Prohibition</vt:lpstr>
      <vt:lpstr>Advisory Opinion</vt:lpstr>
      <vt:lpstr>Advisory Opinion</vt:lpstr>
      <vt:lpstr>Section 25-4-105(3)(e) Post Government Employment </vt:lpstr>
      <vt:lpstr>Advisory Opinion</vt:lpstr>
      <vt:lpstr>Section 25-4-105(3)(b) The Purchaser Prohibition </vt:lpstr>
      <vt:lpstr>Advisory Opinion</vt:lpstr>
      <vt:lpstr>PowerPoint Presentation</vt:lpstr>
      <vt:lpstr>OPEN MEETINGS Enforcement</vt:lpstr>
      <vt:lpstr>OPEN MEETINGS ACT The Basics</vt:lpstr>
      <vt:lpstr>WHAT IS A MEETING?</vt:lpstr>
      <vt:lpstr>Case No. M-17-002</vt:lpstr>
      <vt:lpstr>Case No. M-12-020</vt:lpstr>
      <vt:lpstr>WHAT ABOUT EMAIL?</vt:lpstr>
      <vt:lpstr>Case No. M-17-012</vt:lpstr>
      <vt:lpstr>Case No. M-16-008 &amp; 009</vt:lpstr>
      <vt:lpstr>Telephonic Meetings Section 25-41-5</vt:lpstr>
      <vt:lpstr>Telephonic Polling</vt:lpstr>
      <vt:lpstr>EXECUTIVE SESSION PROCEDURE</vt:lpstr>
      <vt:lpstr>Hinds County Bd. v. Common Cause (1989)</vt:lpstr>
      <vt:lpstr>Executive Session Procedure:  Hinds County Bd. of Sup. v. Common Cause,  551 So.2d 107, 110-111 (Miss. 1989). </vt:lpstr>
      <vt:lpstr>EXECUTIVE SESSION REASONS</vt:lpstr>
      <vt:lpstr>Announce Specific Reasons</vt:lpstr>
      <vt:lpstr>Executive Session Reasons</vt:lpstr>
      <vt:lpstr>OPEN MEETINGS ACT Notice</vt:lpstr>
      <vt:lpstr>OPEN MEETINGS ACT Notice – Special Meeting</vt:lpstr>
      <vt:lpstr>Minutes</vt:lpstr>
      <vt:lpstr>Content of Minutes</vt:lpstr>
      <vt:lpstr>PUBLIC PARTICIPATION   Case No. M-10-007</vt:lpstr>
      <vt:lpstr>Contact Us</vt:lpstr>
    </vt:vector>
  </TitlesOfParts>
  <Company>Mississippi Ethics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Ethics in Government</dc:title>
  <dc:creator>Tom Hood</dc:creator>
  <cp:lastModifiedBy>Tom Hood</cp:lastModifiedBy>
  <cp:revision>166</cp:revision>
  <cp:lastPrinted>2023-01-05T21:52:06Z</cp:lastPrinted>
  <dcterms:created xsi:type="dcterms:W3CDTF">2008-04-29T17:32:20Z</dcterms:created>
  <dcterms:modified xsi:type="dcterms:W3CDTF">2026-06-28T18:19:02Z</dcterms:modified>
</cp:coreProperties>
</file>